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59" r:id="rId5"/>
    <p:sldId id="262" r:id="rId6"/>
    <p:sldId id="261" r:id="rId7"/>
    <p:sldId id="264" r:id="rId8"/>
    <p:sldId id="271" r:id="rId9"/>
    <p:sldId id="266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Universitet 4 år +</c:v>
                </c:pt>
                <c:pt idx="1">
                  <c:v>Universitet 1-4 år</c:v>
                </c:pt>
                <c:pt idx="2">
                  <c:v>Videregående</c:v>
                </c:pt>
                <c:pt idx="3">
                  <c:v>Grunnskole</c:v>
                </c:pt>
                <c:pt idx="4">
                  <c:v>60+ år</c:v>
                </c:pt>
                <c:pt idx="5">
                  <c:v>40-59 år</c:v>
                </c:pt>
                <c:pt idx="6">
                  <c:v>20-39 år</c:v>
                </c:pt>
                <c:pt idx="7">
                  <c:v>12-19 år</c:v>
                </c:pt>
                <c:pt idx="8">
                  <c:v>Kvinner</c:v>
                </c:pt>
                <c:pt idx="9">
                  <c:v>Menn</c:v>
                </c:pt>
                <c:pt idx="10">
                  <c:v>Alle</c:v>
                </c:pt>
              </c:strCache>
            </c:strRef>
          </c:cat>
          <c:val>
            <c:numRef>
              <c:f>'Ark1'!$B$2:$B$12</c:f>
              <c:numCache>
                <c:formatCode>General</c:formatCode>
                <c:ptCount val="11"/>
                <c:pt idx="0">
                  <c:v>1.6</c:v>
                </c:pt>
                <c:pt idx="1">
                  <c:v>1.4</c:v>
                </c:pt>
                <c:pt idx="2">
                  <c:v>1.2</c:v>
                </c:pt>
                <c:pt idx="3">
                  <c:v>1</c:v>
                </c:pt>
                <c:pt idx="4">
                  <c:v>1.6</c:v>
                </c:pt>
                <c:pt idx="5">
                  <c:v>1.4</c:v>
                </c:pt>
                <c:pt idx="6">
                  <c:v>1</c:v>
                </c:pt>
                <c:pt idx="7">
                  <c:v>0.8</c:v>
                </c:pt>
                <c:pt idx="8">
                  <c:v>1.2</c:v>
                </c:pt>
                <c:pt idx="9">
                  <c:v>1.3</c:v>
                </c:pt>
                <c:pt idx="10">
                  <c:v>1.3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'Ark1'!$A$2:$A$12</c:f>
              <c:strCache>
                <c:ptCount val="11"/>
                <c:pt idx="0">
                  <c:v>Universitet 4 år +</c:v>
                </c:pt>
                <c:pt idx="1">
                  <c:v>Universitet 1-4 år</c:v>
                </c:pt>
                <c:pt idx="2">
                  <c:v>Videregående</c:v>
                </c:pt>
                <c:pt idx="3">
                  <c:v>Grunnskole</c:v>
                </c:pt>
                <c:pt idx="4">
                  <c:v>60+ år</c:v>
                </c:pt>
                <c:pt idx="5">
                  <c:v>40-59 år</c:v>
                </c:pt>
                <c:pt idx="6">
                  <c:v>20-39 år</c:v>
                </c:pt>
                <c:pt idx="7">
                  <c:v>12-19 år</c:v>
                </c:pt>
                <c:pt idx="8">
                  <c:v>Kvinner</c:v>
                </c:pt>
                <c:pt idx="9">
                  <c:v>Menn</c:v>
                </c:pt>
                <c:pt idx="10">
                  <c:v>Alle</c:v>
                </c:pt>
              </c:strCache>
            </c:strRef>
          </c:cat>
          <c:val>
            <c:numRef>
              <c:f>'Ark1'!$C$2:$C$12</c:f>
              <c:numCache>
                <c:formatCode>General</c:formatCode>
                <c:ptCount val="11"/>
                <c:pt idx="0">
                  <c:v>1.4</c:v>
                </c:pt>
                <c:pt idx="1">
                  <c:v>1.2</c:v>
                </c:pt>
                <c:pt idx="2">
                  <c:v>1.1000000000000001</c:v>
                </c:pt>
                <c:pt idx="3">
                  <c:v>0.9</c:v>
                </c:pt>
                <c:pt idx="4">
                  <c:v>1.5</c:v>
                </c:pt>
                <c:pt idx="5">
                  <c:v>1.3</c:v>
                </c:pt>
                <c:pt idx="6">
                  <c:v>0.8</c:v>
                </c:pt>
                <c:pt idx="7">
                  <c:v>0.7</c:v>
                </c:pt>
                <c:pt idx="8">
                  <c:v>1.1000000000000001</c:v>
                </c:pt>
                <c:pt idx="9">
                  <c:v>1.2</c:v>
                </c:pt>
                <c:pt idx="10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44929280"/>
        <c:axId val="87702272"/>
      </c:barChart>
      <c:catAx>
        <c:axId val="144929280"/>
        <c:scaling>
          <c:orientation val="minMax"/>
        </c:scaling>
        <c:delete val="0"/>
        <c:axPos val="l"/>
        <c:majorTickMark val="out"/>
        <c:minorTickMark val="none"/>
        <c:tickLblPos val="nextTo"/>
        <c:crossAx val="87702272"/>
        <c:crosses val="autoZero"/>
        <c:auto val="1"/>
        <c:lblAlgn val="ctr"/>
        <c:lblOffset val="100"/>
        <c:noMultiLvlLbl val="0"/>
      </c:catAx>
      <c:valAx>
        <c:axId val="87702272"/>
        <c:scaling>
          <c:orientation val="minMax"/>
        </c:scaling>
        <c:delete val="0"/>
        <c:axPos val="b"/>
        <c:majorGridlines>
          <c:spPr>
            <a:ln w="3175"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4492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 b="1">
          <a:solidFill>
            <a:schemeClr val="tx1">
              <a:lumMod val="85000"/>
              <a:lumOff val="15000"/>
            </a:schemeClr>
          </a:solidFill>
        </a:defRPr>
      </a:pPr>
      <a:endParaRPr lang="nb-NO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454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14713" y="6501638"/>
            <a:ext cx="505467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6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46163" y="6438903"/>
            <a:ext cx="5051674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2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651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6655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186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62B5CD0-07E6-4DAE-AE89-8DBAAAB1C199}" type="datetimeFigureOut">
              <a:rPr lang="nb-NO">
                <a:solidFill>
                  <a:prstClr val="black"/>
                </a:solidFill>
              </a:rPr>
              <a:pPr/>
              <a:t>09.05.2013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2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A research Fagpressen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6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6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885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842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Ellipse 8"/>
          <p:cNvSpPr/>
          <p:nvPr/>
        </p:nvSpPr>
        <p:spPr>
          <a:xfrm>
            <a:off x="7668344" y="2377584"/>
            <a:ext cx="1925060" cy="1872208"/>
          </a:xfrm>
          <a:prstGeom prst="ellipse">
            <a:avLst/>
          </a:prstGeom>
          <a:noFill/>
          <a:ln w="22225" cmpd="sng">
            <a:solidFill>
              <a:schemeClr val="accent4">
                <a:lumMod val="75000"/>
                <a:alpha val="54902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027016" y="1196752"/>
            <a:ext cx="929360" cy="864096"/>
          </a:xfrm>
          <a:prstGeom prst="ellipse">
            <a:avLst/>
          </a:prstGeom>
          <a:noFill/>
          <a:ln w="22225" cmpd="sng">
            <a:solidFill>
              <a:srgbClr val="0070C0">
                <a:alpha val="58824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996536" y="-315416"/>
            <a:ext cx="2323412" cy="2232248"/>
          </a:xfrm>
          <a:prstGeom prst="ellipse">
            <a:avLst/>
          </a:prstGeom>
          <a:noFill/>
          <a:ln w="22225" cmpd="sng">
            <a:solidFill>
              <a:srgbClr val="14335A">
                <a:alpha val="5098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1029" name="Picture 5" descr="C:\Documents and Settings\lebru\Lokale innstillinger\Temporary Internet Files\Content.IE5\4H6T1D53\MC900340626[1].wmf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2734">
            <a:off x="-509203" y="6071237"/>
            <a:ext cx="1174136" cy="92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7" y="6169925"/>
            <a:ext cx="2199031" cy="361846"/>
          </a:xfrm>
          <a:prstGeom prst="rect">
            <a:avLst/>
          </a:prstGeom>
        </p:spPr>
      </p:pic>
      <p:sp>
        <p:nvSpPr>
          <p:cNvPr id="20" name="TekstSylinder 19"/>
          <p:cNvSpPr txBox="1"/>
          <p:nvPr/>
        </p:nvSpPr>
        <p:spPr>
          <a:xfrm>
            <a:off x="683568" y="6550310"/>
            <a:ext cx="3923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prstClr val="white">
                    <a:lumMod val="65000"/>
                  </a:prstClr>
                </a:solidFill>
              </a:rPr>
              <a:t>www.finansavisen.no</a:t>
            </a:r>
          </a:p>
        </p:txBody>
      </p:sp>
    </p:spTree>
    <p:extLst>
      <p:ext uri="{BB962C8B-B14F-4D97-AF65-F5344CB8AC3E}">
        <p14:creationId xmlns:p14="http://schemas.microsoft.com/office/powerpoint/2010/main" val="248729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tns-gallup.no/medier" TargetMode="Externa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79512" y="2130429"/>
            <a:ext cx="8784976" cy="1470025"/>
          </a:xfrm>
        </p:spPr>
        <p:txBody>
          <a:bodyPr>
            <a:normAutofit/>
          </a:bodyPr>
          <a:lstStyle/>
          <a:p>
            <a:r>
              <a:rPr lang="nb-NO" sz="4000" b="1" dirty="0" smtClean="0"/>
              <a:t>«Landskonferansen for medielærere»</a:t>
            </a:r>
            <a:endParaRPr lang="nb-NO" sz="4000" b="1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>
            <a:normAutofit/>
          </a:bodyPr>
          <a:lstStyle/>
          <a:p>
            <a:r>
              <a:rPr lang="nb-NO" sz="2400" b="1" dirty="0" smtClean="0"/>
              <a:t>Foredrag av</a:t>
            </a:r>
          </a:p>
          <a:p>
            <a:r>
              <a:rPr lang="nb-N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Trygve Hegnar </a:t>
            </a:r>
          </a:p>
          <a:p>
            <a:r>
              <a:rPr lang="nb-NO" sz="2400" b="1" dirty="0" smtClean="0"/>
              <a:t>Hegnar Media 8.mai 2013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40636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 smtClean="0"/>
              <a:t>Topp 10 Ukeblader </a:t>
            </a:r>
            <a:r>
              <a:rPr lang="nb-NO" sz="1400" dirty="0" smtClean="0"/>
              <a:t>(Kilde: MBL)</a:t>
            </a:r>
            <a:endParaRPr lang="nb-NO" sz="14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75249741"/>
              </p:ext>
            </p:extLst>
          </p:nvPr>
        </p:nvGraphicFramePr>
        <p:xfrm>
          <a:off x="971601" y="1628798"/>
          <a:ext cx="6768753" cy="4176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9135"/>
                <a:gridCol w="1625322"/>
                <a:gridCol w="2664296"/>
              </a:tblGrid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Merkevare</a:t>
                      </a:r>
                      <a:endParaRPr lang="nb-NO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Tall 2012</a:t>
                      </a:r>
                      <a:endParaRPr lang="nb-NO" sz="18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Endring fra 2011</a:t>
                      </a:r>
                      <a:endParaRPr lang="nb-NO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Hjemmet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169 258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-8 757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Se og Hør (</a:t>
                      </a:r>
                      <a:r>
                        <a:rPr lang="nb-NO" sz="1600" u="none" strike="noStrike" dirty="0" smtClean="0">
                          <a:effectLst/>
                        </a:rPr>
                        <a:t>tirsdag)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157 379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-20 672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Familien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101 147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-7 151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Her og Nå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87 670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-13 316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Norsk Ukeblad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82 142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-5 012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Se og Hør (</a:t>
                      </a:r>
                      <a:r>
                        <a:rPr lang="nb-NO" sz="1600" u="none" strike="noStrike" dirty="0" smtClean="0">
                          <a:effectLst/>
                        </a:rPr>
                        <a:t>weekend)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79 727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-29 159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Pondus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74 775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-3 655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Vi Menn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68 716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-5 176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 err="1">
                          <a:effectLst/>
                        </a:rPr>
                        <a:t>Allers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66 176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-3 889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Donald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60 326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-7 910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Se og Hør </a:t>
            </a:r>
            <a:r>
              <a:rPr lang="nb-NO" sz="2400" b="1" dirty="0" smtClean="0"/>
              <a:t>(tirsdag) </a:t>
            </a:r>
            <a:r>
              <a:rPr lang="nb-NO" sz="3600" b="1" dirty="0" smtClean="0"/>
              <a:t>og Hjemmet</a:t>
            </a:r>
            <a:endParaRPr lang="nb-NO" sz="36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30461980"/>
              </p:ext>
            </p:extLst>
          </p:nvPr>
        </p:nvGraphicFramePr>
        <p:xfrm>
          <a:off x="755577" y="1556791"/>
          <a:ext cx="7416825" cy="3960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3365"/>
                <a:gridCol w="1483365"/>
                <a:gridCol w="1483365"/>
                <a:gridCol w="1483365"/>
                <a:gridCol w="1483365"/>
              </a:tblGrid>
              <a:tr h="44004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År</a:t>
                      </a:r>
                      <a:endParaRPr lang="nb-NO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Merkevare</a:t>
                      </a:r>
                      <a:endParaRPr lang="nb-NO" sz="18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Tall</a:t>
                      </a:r>
                      <a:endParaRPr lang="nb-NO" sz="18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Merkevare</a:t>
                      </a:r>
                      <a:endParaRPr lang="nb-NO" sz="18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Tall</a:t>
                      </a:r>
                      <a:endParaRPr lang="nb-NO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2005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Se og Hør (t)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269 521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Hjemmet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220 735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004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2006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Se og Hør (t)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267 251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 smtClean="0">
                          <a:effectLst/>
                        </a:rPr>
                        <a:t>Hjemmet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213 188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004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2007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Se og Hør (t)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235 695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 smtClean="0">
                          <a:effectLst/>
                        </a:rPr>
                        <a:t>Hjemmet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206 543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004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2008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Se og Hør (t)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214 104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Hjemmet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193 936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004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2009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Se og Hør (t)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198 794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Hjemmet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184 678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004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2010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Se og Hør (t)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191 197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Hjemmet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182 555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004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2011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Se og Hør (t)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178 051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 smtClean="0">
                          <a:effectLst/>
                        </a:rPr>
                        <a:t>Hjemmet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178 015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004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2012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Se og Hør (t)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157 379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Hjemmet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169 258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407696" y="6515387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Kilde: Ukepressens Opplagskontroll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0795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Se og Hør - opplagstall</a:t>
            </a:r>
            <a:endParaRPr lang="nb-NO" sz="36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87629091"/>
              </p:ext>
            </p:extLst>
          </p:nvPr>
        </p:nvGraphicFramePr>
        <p:xfrm>
          <a:off x="1835696" y="1700811"/>
          <a:ext cx="5760640" cy="3600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0"/>
              </a:tblGrid>
              <a:tr h="514342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</a:rPr>
                        <a:t>2004: 463 </a:t>
                      </a:r>
                      <a:r>
                        <a:rPr lang="nb-NO" sz="1800" u="none" strike="noStrike" dirty="0" smtClean="0">
                          <a:effectLst/>
                        </a:rPr>
                        <a:t>953 (</a:t>
                      </a:r>
                      <a:r>
                        <a:rPr lang="nb-NO" sz="1800" u="none" strike="noStrike" dirty="0">
                          <a:effectLst/>
                        </a:rPr>
                        <a:t>totalt tirsdag og Weekend).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2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2007: 411 212 (totalt tirsdag og Weekend).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2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2008: 378 886 (totalt tirsdag og Weekend).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2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</a:rPr>
                        <a:t>2009</a:t>
                      </a:r>
                      <a:r>
                        <a:rPr lang="nb-NO" sz="1800" u="none" strike="noStrike" dirty="0" smtClean="0">
                          <a:effectLst/>
                        </a:rPr>
                        <a:t>: 349 </a:t>
                      </a:r>
                      <a:r>
                        <a:rPr lang="nb-NO" sz="1800" u="none" strike="noStrike" dirty="0">
                          <a:effectLst/>
                        </a:rPr>
                        <a:t>104 (totalt tirsdag og Weekend).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2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2010: 321 532 (totalt tirsdag og Weekend).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2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>
                          <a:effectLst/>
                        </a:rPr>
                        <a:t>2011: 286 937 (totalt tirsdag og Weekend).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4342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u="none" strike="noStrike" dirty="0">
                          <a:effectLst/>
                        </a:rPr>
                        <a:t>2012: 237 106 (totalt tirsdag og Weekend).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4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Takk for meg!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994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-5692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2800" b="1" dirty="0" smtClean="0"/>
              <a:t>Medieutviklingen 1960 - 2012</a:t>
            </a:r>
            <a:endParaRPr lang="nb-NO" sz="2800" b="1" dirty="0"/>
          </a:p>
        </p:txBody>
      </p:sp>
      <p:grpSp>
        <p:nvGrpSpPr>
          <p:cNvPr id="4" name="Gruppe 3"/>
          <p:cNvGrpSpPr/>
          <p:nvPr/>
        </p:nvGrpSpPr>
        <p:grpSpPr>
          <a:xfrm>
            <a:off x="323528" y="764704"/>
            <a:ext cx="8648700" cy="5259387"/>
            <a:chOff x="323528" y="764704"/>
            <a:chExt cx="8648700" cy="5259387"/>
          </a:xfrm>
        </p:grpSpPr>
        <p:graphicFrame>
          <p:nvGraphicFramePr>
            <p:cNvPr id="6" name="Objek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64539617"/>
                </p:ext>
              </p:extLst>
            </p:nvPr>
          </p:nvGraphicFramePr>
          <p:xfrm>
            <a:off x="323528" y="764704"/>
            <a:ext cx="8648700" cy="525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Diagram" r:id="rId3" imgW="8143968" imgH="5038740" progId="MSGraph.Chart.8">
                    <p:embed followColorScheme="full"/>
                  </p:oleObj>
                </mc:Choice>
                <mc:Fallback>
                  <p:oleObj name="Diagram" r:id="rId3" imgW="8143968" imgH="503874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764704"/>
                          <a:ext cx="8648700" cy="525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Frihåndsform 6"/>
            <p:cNvSpPr/>
            <p:nvPr/>
          </p:nvSpPr>
          <p:spPr bwMode="auto">
            <a:xfrm>
              <a:off x="4586115" y="3113717"/>
              <a:ext cx="3802309" cy="2500923"/>
            </a:xfrm>
            <a:custGeom>
              <a:avLst/>
              <a:gdLst>
                <a:gd name="connsiteX0" fmla="*/ 0 w 3954585"/>
                <a:gd name="connsiteY0" fmla="*/ 2500923 h 2500923"/>
                <a:gd name="connsiteX1" fmla="*/ 1078523 w 3954585"/>
                <a:gd name="connsiteY1" fmla="*/ 1977292 h 2500923"/>
                <a:gd name="connsiteX2" fmla="*/ 2383693 w 3954585"/>
                <a:gd name="connsiteY2" fmla="*/ 1023815 h 2500923"/>
                <a:gd name="connsiteX3" fmla="*/ 3430954 w 3954585"/>
                <a:gd name="connsiteY3" fmla="*/ 226646 h 2500923"/>
                <a:gd name="connsiteX4" fmla="*/ 3954585 w 3954585"/>
                <a:gd name="connsiteY4" fmla="*/ 0 h 250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4585" h="2500923">
                  <a:moveTo>
                    <a:pt x="0" y="2500923"/>
                  </a:moveTo>
                  <a:cubicBezTo>
                    <a:pt x="340620" y="2362200"/>
                    <a:pt x="681241" y="2223477"/>
                    <a:pt x="1078523" y="1977292"/>
                  </a:cubicBezTo>
                  <a:cubicBezTo>
                    <a:pt x="1475805" y="1731107"/>
                    <a:pt x="1991621" y="1315589"/>
                    <a:pt x="2383693" y="1023815"/>
                  </a:cubicBezTo>
                  <a:cubicBezTo>
                    <a:pt x="2775765" y="732041"/>
                    <a:pt x="3169139" y="397282"/>
                    <a:pt x="3430954" y="226646"/>
                  </a:cubicBezTo>
                  <a:cubicBezTo>
                    <a:pt x="3692769" y="56010"/>
                    <a:pt x="3823677" y="28005"/>
                    <a:pt x="3954585" y="0"/>
                  </a:cubicBezTo>
                </a:path>
              </a:pathLst>
            </a:custGeom>
            <a:noFill/>
            <a:ln w="381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75856" y="6232894"/>
            <a:ext cx="5868144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 defTabSz="762000" eaLnBrk="0" hangingPunct="0">
              <a:defRPr/>
            </a:pPr>
            <a:r>
              <a:rPr lang="nb-NO" sz="900" u="sng" kern="0" dirty="0">
                <a:solidFill>
                  <a:sysClr val="windowText" lastClr="000000"/>
                </a:solidFill>
                <a:latin typeface="Arial"/>
              </a:rPr>
              <a:t>Kilde:</a:t>
            </a:r>
            <a:r>
              <a:rPr lang="nb-NO" sz="900" kern="0" dirty="0">
                <a:solidFill>
                  <a:sysClr val="windowText" lastClr="000000"/>
                </a:solidFill>
                <a:latin typeface="Arial"/>
              </a:rPr>
              <a:t> Daglig oppslutning om avis, magasin, radio, fjernsyn, tekst-TV og Internett 1961-2009. </a:t>
            </a:r>
          </a:p>
          <a:p>
            <a:pPr algn="r" defTabSz="762000" eaLnBrk="0" hangingPunct="0">
              <a:defRPr/>
            </a:pPr>
            <a:r>
              <a:rPr lang="nb-NO" sz="900" kern="0" dirty="0">
                <a:solidFill>
                  <a:sysClr val="windowText" lastClr="000000"/>
                </a:solidFill>
                <a:latin typeface="Arial"/>
                <a:hlinkClick r:id="rId5"/>
              </a:rPr>
              <a:t>http://www.tns-gallup.no/medier</a:t>
            </a:r>
            <a:r>
              <a:rPr lang="nb-NO" sz="900" kern="0" dirty="0">
                <a:solidFill>
                  <a:sysClr val="windowText" lastClr="000000"/>
                </a:solidFill>
                <a:latin typeface="Arial"/>
              </a:rPr>
              <a:t> </a:t>
            </a:r>
          </a:p>
          <a:p>
            <a:pPr algn="r" defTabSz="762000" eaLnBrk="0" hangingPunct="0">
              <a:defRPr/>
            </a:pPr>
            <a:r>
              <a:rPr lang="nb-NO" sz="900" i="1" kern="0" dirty="0">
                <a:solidFill>
                  <a:sysClr val="windowText" lastClr="000000"/>
                </a:solidFill>
                <a:latin typeface="Arial"/>
              </a:rPr>
              <a:t>           Data fra Forbruker &amp; Media fra 1994. Flerkanalsamfunnet</a:t>
            </a:r>
            <a:r>
              <a:rPr lang="nb-NO" sz="900" kern="0" dirty="0">
                <a:solidFill>
                  <a:sysClr val="windowText" lastClr="000000"/>
                </a:solidFill>
                <a:latin typeface="Arial"/>
              </a:rPr>
              <a:t> (</a:t>
            </a:r>
            <a:r>
              <a:rPr lang="nb-NO" sz="900" kern="0" dirty="0" err="1">
                <a:solidFill>
                  <a:sysClr val="windowText" lastClr="000000"/>
                </a:solidFill>
                <a:latin typeface="Arial"/>
              </a:rPr>
              <a:t>Lundby</a:t>
            </a:r>
            <a:r>
              <a:rPr lang="nb-NO" sz="900" kern="0" dirty="0">
                <a:solidFill>
                  <a:sysClr val="windowText" lastClr="000000"/>
                </a:solidFill>
                <a:latin typeface="Arial"/>
              </a:rPr>
              <a:t> &amp; Futsæter, 1993)</a:t>
            </a:r>
          </a:p>
          <a:p>
            <a:pPr algn="r" defTabSz="762000" eaLnBrk="0" hangingPunct="0">
              <a:defRPr/>
            </a:pPr>
            <a:r>
              <a:rPr lang="nb-NO" sz="900" i="1" kern="0" dirty="0">
                <a:solidFill>
                  <a:sysClr val="windowText" lastClr="000000"/>
                </a:solidFill>
                <a:latin typeface="Arial"/>
              </a:rPr>
              <a:t>           Fragmentering av medielandskapet og oppsplitting av publikum</a:t>
            </a:r>
            <a:r>
              <a:rPr lang="nb-NO" sz="900" kern="0" dirty="0">
                <a:solidFill>
                  <a:sysClr val="windowText" lastClr="000000"/>
                </a:solidFill>
                <a:latin typeface="Arial"/>
              </a:rPr>
              <a:t> (Futsæter 1998).         </a:t>
            </a:r>
          </a:p>
        </p:txBody>
      </p:sp>
      <p:sp>
        <p:nvSpPr>
          <p:cNvPr id="10" name="Rektangel 9"/>
          <p:cNvSpPr/>
          <p:nvPr/>
        </p:nvSpPr>
        <p:spPr>
          <a:xfrm>
            <a:off x="1187624" y="937845"/>
            <a:ext cx="5930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prstClr val="black"/>
                </a:solidFill>
              </a:rPr>
              <a:t>Daglig oppslutning</a:t>
            </a:r>
          </a:p>
        </p:txBody>
      </p:sp>
    </p:spTree>
    <p:extLst>
      <p:ext uri="{BB962C8B-B14F-4D97-AF65-F5344CB8AC3E}">
        <p14:creationId xmlns:p14="http://schemas.microsoft.com/office/powerpoint/2010/main" val="8343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b-NO" sz="3600" b="1" dirty="0" smtClean="0"/>
              <a:t>Antall leste aviser: </a:t>
            </a:r>
            <a:br>
              <a:rPr lang="nb-NO" sz="3600" b="1" dirty="0" smtClean="0"/>
            </a:br>
            <a:r>
              <a:rPr lang="nb-NO" sz="3600" b="1" dirty="0" smtClean="0"/>
              <a:t>Vi leser stadig færre papiraviser</a:t>
            </a:r>
            <a:endParaRPr lang="nb-NO" sz="2400" b="1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76003183"/>
              </p:ext>
            </p:extLst>
          </p:nvPr>
        </p:nvGraphicFramePr>
        <p:xfrm>
          <a:off x="285750" y="1628801"/>
          <a:ext cx="8569325" cy="431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4963457" y="6554246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 smtClean="0"/>
              <a:t>Kilde: TNS Gallup Forbruker &amp; Media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9179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600" b="1" dirty="0" smtClean="0"/>
              <a:t>De 10 største 2012 </a:t>
            </a:r>
            <a:r>
              <a:rPr lang="nb-NO" sz="2400" b="1" dirty="0" smtClean="0"/>
              <a:t>(MBL, hverdager)</a:t>
            </a:r>
            <a:endParaRPr lang="nb-NO" sz="24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57869700"/>
              </p:ext>
            </p:extLst>
          </p:nvPr>
        </p:nvGraphicFramePr>
        <p:xfrm>
          <a:off x="539552" y="1628804"/>
          <a:ext cx="7560839" cy="3816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9729"/>
                <a:gridCol w="1772072"/>
                <a:gridCol w="2599038"/>
              </a:tblGrid>
              <a:tr h="34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Merkevare</a:t>
                      </a:r>
                      <a:endParaRPr lang="nb-NO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Tall 2012</a:t>
                      </a:r>
                      <a:endParaRPr lang="nb-NO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Endring fra 2011</a:t>
                      </a:r>
                      <a:endParaRPr lang="nb-NO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4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Aftenposten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225 981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-9 814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VG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188 354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-23 234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 err="1">
                          <a:effectLst/>
                        </a:rPr>
                        <a:t>AftenAften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96 100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-5 654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Dagbladet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88 539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-10 450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DN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82 889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294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BT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76 817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-2 650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Adresseavisen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70 089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-1 568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Stavanger Aftenblad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61 636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-1 647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Fædrelandsvennen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35 441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-1 163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94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Drammens Tidende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31 213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-2 139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2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5243" r="20703" b="9299"/>
          <a:stretch/>
        </p:blipFill>
        <p:spPr bwMode="auto">
          <a:xfrm>
            <a:off x="611560" y="0"/>
            <a:ext cx="7920880" cy="6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8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VG-opplaget</a:t>
            </a:r>
            <a:endParaRPr lang="nb-NO" sz="2400" b="1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13154039"/>
              </p:ext>
            </p:extLst>
          </p:nvPr>
        </p:nvGraphicFramePr>
        <p:xfrm>
          <a:off x="467544" y="1268754"/>
          <a:ext cx="7776864" cy="453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Årstall</a:t>
                      </a:r>
                      <a:endParaRPr lang="nb-NO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Hverdager</a:t>
                      </a:r>
                      <a:endParaRPr lang="nb-NO" sz="18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Lørdager</a:t>
                      </a:r>
                      <a:endParaRPr lang="nb-NO" sz="18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Søndager</a:t>
                      </a:r>
                      <a:endParaRPr lang="nb-NO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2012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188 354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258 877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179 434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2011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211 588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286 390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198 105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2010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233 295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309 346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206 646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2009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262 374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347 783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221 349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2008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284 414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377 921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240 264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2007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309 610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406 446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262 786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2006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315 549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415 600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265 555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2005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343 700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441 822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298 736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2004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365 265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460 742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315 103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2003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380 190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483 015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314 736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2002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390 510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490 571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314 422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2001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387 508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486 676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317 051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2000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375 983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473 570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313 261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3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Dagbladet fra 1950</a:t>
            </a:r>
            <a:endParaRPr lang="nb-NO" sz="36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25688898"/>
              </p:ext>
            </p:extLst>
          </p:nvPr>
        </p:nvGraphicFramePr>
        <p:xfrm>
          <a:off x="1979712" y="1412776"/>
          <a:ext cx="5184576" cy="3888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  <a:gridCol w="2592288"/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Årstall</a:t>
                      </a:r>
                      <a:endParaRPr lang="nb-NO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Opplag</a:t>
                      </a:r>
                      <a:endParaRPr lang="nb-NO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1960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98 352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1970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104 428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1980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132 295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1990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219 757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1995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209 421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2000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192 555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2005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162 069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2009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105 255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2010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98 130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2011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98 989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2012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88 539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7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Medieomsetning 2010 – 2013 </a:t>
            </a:r>
            <a:br>
              <a:rPr lang="nb-NO" sz="3600" b="1" dirty="0" smtClean="0"/>
            </a:br>
            <a:r>
              <a:rPr lang="nb-NO" sz="1300" b="1" dirty="0" err="1" smtClean="0"/>
              <a:t>Mkr</a:t>
            </a:r>
            <a:r>
              <a:rPr lang="nb-NO" sz="1300" b="1" dirty="0" smtClean="0"/>
              <a:t>, løpende priser, netto, prosentvis forandring. Utfall 2010-2012, prognose 2013</a:t>
            </a:r>
            <a:endParaRPr lang="nb-NO" sz="13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34175134"/>
              </p:ext>
            </p:extLst>
          </p:nvPr>
        </p:nvGraphicFramePr>
        <p:xfrm>
          <a:off x="576263" y="1294606"/>
          <a:ext cx="7988298" cy="4474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4722"/>
                <a:gridCol w="761697"/>
                <a:gridCol w="761697"/>
                <a:gridCol w="761697"/>
                <a:gridCol w="761697"/>
                <a:gridCol w="761697"/>
                <a:gridCol w="761697"/>
                <a:gridCol w="761697"/>
                <a:gridCol w="76169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Mediegruppe</a:t>
                      </a:r>
                      <a:endParaRPr lang="nb-NO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nb-NO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± %</a:t>
                      </a:r>
                      <a:endParaRPr lang="nb-NO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nb-NO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 ± %</a:t>
                      </a:r>
                      <a:endParaRPr lang="nb-NO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nb-NO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 ± %</a:t>
                      </a:r>
                      <a:endParaRPr lang="nb-NO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2013p</a:t>
                      </a:r>
                      <a:endParaRPr lang="nb-NO" sz="18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± %</a:t>
                      </a:r>
                      <a:endParaRPr lang="nb-NO" sz="18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sng" strike="noStrike">
                          <a:effectLst/>
                        </a:rPr>
                        <a:t>Medieomsetning</a:t>
                      </a:r>
                      <a:endParaRPr lang="nb-NO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Dagspresse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6 074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4,4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6 093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0,3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5 644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-7,4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 dirty="0">
                          <a:effectLst/>
                        </a:rPr>
                        <a:t>5 208</a:t>
                      </a:r>
                      <a:endParaRPr lang="nb-NO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-7,7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riksaviser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916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9,4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892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-2,7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764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-14,3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670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 dirty="0">
                          <a:effectLst/>
                        </a:rPr>
                        <a:t>-12,2</a:t>
                      </a:r>
                      <a:endParaRPr lang="nb-NO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storbyaviser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2 457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7,2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2 525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2,7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2 270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-10,1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2 033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 dirty="0">
                          <a:effectLst/>
                        </a:rPr>
                        <a:t>-10,5</a:t>
                      </a:r>
                      <a:endParaRPr lang="nb-NO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lokalaviser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2 701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0,4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2 676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-0,9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2 610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-2,5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2 505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-4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Innstikk dagspresse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471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2,2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464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-1,3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517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11,2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539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4,2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Gratisaviser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139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-4,6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140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0,9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-16,2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114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 dirty="0">
                          <a:effectLst/>
                        </a:rPr>
                        <a:t>-2,3</a:t>
                      </a:r>
                      <a:endParaRPr lang="nb-NO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Ukepresse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547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7,9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585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6,9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547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-6,6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509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-7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Fagpresse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559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3,7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558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-0,2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566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1,4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564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-0,5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Trykte kataloger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-40,9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198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-41,5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-42,1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83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 dirty="0">
                          <a:effectLst/>
                        </a:rPr>
                        <a:t>-27,4</a:t>
                      </a:r>
                      <a:endParaRPr lang="nb-NO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Uadresserte direktereklame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1 078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7,1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1 119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3,9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1 089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-2,7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1 082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 dirty="0">
                          <a:effectLst/>
                        </a:rPr>
                        <a:t>-0,6</a:t>
                      </a:r>
                      <a:endParaRPr lang="nb-NO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Adressert direktereklame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1 186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-7,8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1 321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11,4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1 251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-5,3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1 204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 dirty="0">
                          <a:effectLst/>
                        </a:rPr>
                        <a:t>-3,8</a:t>
                      </a:r>
                      <a:endParaRPr lang="nb-NO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TV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3 059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9,5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3 381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10,5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3 613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6,9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3 773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 dirty="0">
                          <a:effectLst/>
                        </a:rPr>
                        <a:t>4,4</a:t>
                      </a:r>
                      <a:endParaRPr lang="nb-NO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Radio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561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11,3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559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-0,3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596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6,7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616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 dirty="0">
                          <a:effectLst/>
                        </a:rPr>
                        <a:t>3,3</a:t>
                      </a:r>
                      <a:endParaRPr lang="nb-NO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Kino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139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20,7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147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5,8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156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5,8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152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 dirty="0">
                          <a:effectLst/>
                        </a:rPr>
                        <a:t>-2,5</a:t>
                      </a:r>
                      <a:endParaRPr lang="nb-NO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Internett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3 920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11,4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4 306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9,9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4 611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7,1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4 959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7,5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merkevare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1 416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17,9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1 541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8,9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1 554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0,8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1 607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 dirty="0">
                          <a:effectLst/>
                        </a:rPr>
                        <a:t>3,4</a:t>
                      </a:r>
                      <a:endParaRPr lang="nb-NO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rubrikk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655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26,8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799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21,8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925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15,9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988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6,8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nettkataloger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1 065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-11,2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1 047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-1,7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1 022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-2,4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1 035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 dirty="0">
                          <a:effectLst/>
                        </a:rPr>
                        <a:t>1,2</a:t>
                      </a:r>
                      <a:endParaRPr lang="nb-NO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søk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784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30,4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920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17,3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1 111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20,7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1 330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 dirty="0">
                          <a:effectLst/>
                        </a:rPr>
                        <a:t>19,8</a:t>
                      </a:r>
                      <a:endParaRPr lang="nb-NO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Utendørsreklame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506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5,2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567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582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2,7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>
                          <a:effectLst/>
                        </a:rPr>
                        <a:t>583</a:t>
                      </a:r>
                      <a:endParaRPr lang="nb-NO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i="1" u="none" strike="noStrike" dirty="0">
                          <a:effectLst/>
                        </a:rPr>
                        <a:t>0,2</a:t>
                      </a:r>
                      <a:endParaRPr lang="nb-NO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u="none" strike="noStrike" dirty="0">
                          <a:effectLst/>
                        </a:rPr>
                        <a:t>Total medieomsetning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18 577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4,7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19 438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4,6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19 404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-0,2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1" u="none" strike="noStrike" dirty="0">
                          <a:effectLst/>
                        </a:rPr>
                        <a:t>19 386</a:t>
                      </a:r>
                      <a:endParaRPr lang="nb-NO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1" u="none" strike="noStrike" dirty="0">
                          <a:effectLst/>
                        </a:rPr>
                        <a:t>-0,1</a:t>
                      </a:r>
                      <a:endParaRPr lang="nb-NO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9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De 10 største </a:t>
            </a:r>
            <a:r>
              <a:rPr lang="nb-NO" sz="1400" dirty="0" smtClean="0"/>
              <a:t>(Topplisten, TNS Gallup. Uke 10- 2013 – daglig dekning)</a:t>
            </a:r>
            <a:endParaRPr lang="nb-NO" sz="14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15839362"/>
              </p:ext>
            </p:extLst>
          </p:nvPr>
        </p:nvGraphicFramePr>
        <p:xfrm>
          <a:off x="1691680" y="1628798"/>
          <a:ext cx="5184576" cy="3240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  <a:gridCol w="2664296"/>
              </a:tblGrid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Nettsted</a:t>
                      </a:r>
                      <a:endParaRPr lang="nb-NO" sz="18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Daglig antall unike brukere</a:t>
                      </a:r>
                      <a:endParaRPr lang="nb-NO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VG Nett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1 432 360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NRK.no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907 262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Dagbladet.no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874 563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Finn.no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795 716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Nettavisen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639 860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Startsiden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579 585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MSN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491 278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SOL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417 357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Aftenposten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>
                          <a:effectLst/>
                        </a:rPr>
                        <a:t>389 583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4578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TV 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u="none" strike="noStrike" dirty="0">
                          <a:effectLst/>
                        </a:rPr>
                        <a:t>386 875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3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savisen 2011">
  <a:themeElements>
    <a:clrScheme name="Finansavisen kjøringer b2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FAC08F"/>
      </a:accent2>
      <a:accent3>
        <a:srgbClr val="4F81BD"/>
      </a:accent3>
      <a:accent4>
        <a:srgbClr val="C0504D"/>
      </a:accent4>
      <a:accent5>
        <a:srgbClr val="9BBB59"/>
      </a:accent5>
      <a:accent6>
        <a:srgbClr val="4BACC6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914</Words>
  <Application>Microsoft Office PowerPoint</Application>
  <PresentationFormat>Skjermfremvisning (4:3)</PresentationFormat>
  <Paragraphs>441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5" baseType="lpstr">
      <vt:lpstr>Finansavisen 2011</vt:lpstr>
      <vt:lpstr>Diagram</vt:lpstr>
      <vt:lpstr>«Landskonferansen for medielærere»</vt:lpstr>
      <vt:lpstr>Medieutviklingen 1960 - 2012</vt:lpstr>
      <vt:lpstr>Antall leste aviser:  Vi leser stadig færre papiraviser</vt:lpstr>
      <vt:lpstr>De 10 største 2012 (MBL, hverdager)</vt:lpstr>
      <vt:lpstr>PowerPoint-presentasjon</vt:lpstr>
      <vt:lpstr>VG-opplaget</vt:lpstr>
      <vt:lpstr>Dagbladet fra 1950</vt:lpstr>
      <vt:lpstr>Medieomsetning 2010 – 2013  Mkr, løpende priser, netto, prosentvis forandring. Utfall 2010-2012, prognose 2013</vt:lpstr>
      <vt:lpstr>De 10 største (Topplisten, TNS Gallup. Uke 10- 2013 – daglig dekning)</vt:lpstr>
      <vt:lpstr>Topp 10 Ukeblader (Kilde: MBL)</vt:lpstr>
      <vt:lpstr>Se og Hør (tirsdag) og Hjemmet</vt:lpstr>
      <vt:lpstr>Se og Hør - opplagstall</vt:lpstr>
      <vt:lpstr>Takk for meg!</vt:lpstr>
    </vt:vector>
  </TitlesOfParts>
  <Company>Hegnar Media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Lena K. Brunstein</dc:creator>
  <cp:lastModifiedBy>Lill Mari Vibe Simonsen</cp:lastModifiedBy>
  <cp:revision>9</cp:revision>
  <dcterms:created xsi:type="dcterms:W3CDTF">2013-04-30T13:23:54Z</dcterms:created>
  <dcterms:modified xsi:type="dcterms:W3CDTF">2013-05-09T19:05:42Z</dcterms:modified>
</cp:coreProperties>
</file>