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43"/>
  </p:notesMasterIdLst>
  <p:handoutMasterIdLst>
    <p:handoutMasterId r:id="rId44"/>
  </p:handoutMasterIdLst>
  <p:sldIdLst>
    <p:sldId id="274" r:id="rId2"/>
    <p:sldId id="347" r:id="rId3"/>
    <p:sldId id="359" r:id="rId4"/>
    <p:sldId id="360" r:id="rId5"/>
    <p:sldId id="282" r:id="rId6"/>
    <p:sldId id="344" r:id="rId7"/>
    <p:sldId id="348" r:id="rId8"/>
    <p:sldId id="303" r:id="rId9"/>
    <p:sldId id="349" r:id="rId10"/>
    <p:sldId id="307" r:id="rId11"/>
    <p:sldId id="305" r:id="rId12"/>
    <p:sldId id="350" r:id="rId13"/>
    <p:sldId id="306" r:id="rId14"/>
    <p:sldId id="343" r:id="rId15"/>
    <p:sldId id="296" r:id="rId16"/>
    <p:sldId id="302" r:id="rId17"/>
    <p:sldId id="301" r:id="rId18"/>
    <p:sldId id="278" r:id="rId19"/>
    <p:sldId id="298" r:id="rId20"/>
    <p:sldId id="322" r:id="rId21"/>
    <p:sldId id="315" r:id="rId22"/>
    <p:sldId id="352" r:id="rId23"/>
    <p:sldId id="311" r:id="rId24"/>
    <p:sldId id="325" r:id="rId25"/>
    <p:sldId id="332" r:id="rId26"/>
    <p:sldId id="329" r:id="rId27"/>
    <p:sldId id="330" r:id="rId28"/>
    <p:sldId id="338" r:id="rId29"/>
    <p:sldId id="339" r:id="rId30"/>
    <p:sldId id="337" r:id="rId31"/>
    <p:sldId id="340" r:id="rId32"/>
    <p:sldId id="309" r:id="rId33"/>
    <p:sldId id="353" r:id="rId34"/>
    <p:sldId id="354" r:id="rId35"/>
    <p:sldId id="355" r:id="rId36"/>
    <p:sldId id="356" r:id="rId37"/>
    <p:sldId id="357" r:id="rId38"/>
    <p:sldId id="358" r:id="rId39"/>
    <p:sldId id="346" r:id="rId40"/>
    <p:sldId id="345" r:id="rId41"/>
    <p:sldId id="308" r:id="rId42"/>
  </p:sldIdLst>
  <p:sldSz cx="9144000" cy="6858000" type="screen4x3"/>
  <p:notesSz cx="6797675" cy="9926638"/>
  <p:defaultTextStyle>
    <a:defPPr>
      <a:defRPr lang="nb-NO"/>
    </a:defPPr>
    <a:lvl1pPr algn="just" rtl="0" eaLnBrk="0" fontAlgn="base" hangingPunct="0">
      <a:lnSpc>
        <a:spcPct val="90000"/>
      </a:lnSpc>
      <a:spcBef>
        <a:spcPct val="20000"/>
      </a:spcBef>
      <a:spcAft>
        <a:spcPct val="0"/>
      </a:spcAft>
      <a:buClr>
        <a:srgbClr val="DDDDDD"/>
      </a:buClr>
      <a:buChar char="•"/>
      <a:defRPr kumimoji="1" sz="1400" kern="1200">
        <a:solidFill>
          <a:schemeClr val="tx1"/>
        </a:solidFill>
        <a:latin typeface="TektoMM_240 RG 564 NO" pitchFamily="34" charset="0"/>
        <a:ea typeface="+mn-ea"/>
        <a:cs typeface="Times New Roman" pitchFamily="18" charset="0"/>
      </a:defRPr>
    </a:lvl1pPr>
    <a:lvl2pPr marL="457200" algn="just" rtl="0" eaLnBrk="0" fontAlgn="base" hangingPunct="0">
      <a:lnSpc>
        <a:spcPct val="90000"/>
      </a:lnSpc>
      <a:spcBef>
        <a:spcPct val="20000"/>
      </a:spcBef>
      <a:spcAft>
        <a:spcPct val="0"/>
      </a:spcAft>
      <a:buClr>
        <a:srgbClr val="DDDDDD"/>
      </a:buClr>
      <a:buChar char="•"/>
      <a:defRPr kumimoji="1" sz="1400" kern="1200">
        <a:solidFill>
          <a:schemeClr val="tx1"/>
        </a:solidFill>
        <a:latin typeface="TektoMM_240 RG 564 NO" pitchFamily="34" charset="0"/>
        <a:ea typeface="+mn-ea"/>
        <a:cs typeface="Times New Roman" pitchFamily="18" charset="0"/>
      </a:defRPr>
    </a:lvl2pPr>
    <a:lvl3pPr marL="914400" algn="just" rtl="0" eaLnBrk="0" fontAlgn="base" hangingPunct="0">
      <a:lnSpc>
        <a:spcPct val="90000"/>
      </a:lnSpc>
      <a:spcBef>
        <a:spcPct val="20000"/>
      </a:spcBef>
      <a:spcAft>
        <a:spcPct val="0"/>
      </a:spcAft>
      <a:buClr>
        <a:srgbClr val="DDDDDD"/>
      </a:buClr>
      <a:buChar char="•"/>
      <a:defRPr kumimoji="1" sz="1400" kern="1200">
        <a:solidFill>
          <a:schemeClr val="tx1"/>
        </a:solidFill>
        <a:latin typeface="TektoMM_240 RG 564 NO" pitchFamily="34" charset="0"/>
        <a:ea typeface="+mn-ea"/>
        <a:cs typeface="Times New Roman" pitchFamily="18" charset="0"/>
      </a:defRPr>
    </a:lvl3pPr>
    <a:lvl4pPr marL="1371600" algn="just" rtl="0" eaLnBrk="0" fontAlgn="base" hangingPunct="0">
      <a:lnSpc>
        <a:spcPct val="90000"/>
      </a:lnSpc>
      <a:spcBef>
        <a:spcPct val="20000"/>
      </a:spcBef>
      <a:spcAft>
        <a:spcPct val="0"/>
      </a:spcAft>
      <a:buClr>
        <a:srgbClr val="DDDDDD"/>
      </a:buClr>
      <a:buChar char="•"/>
      <a:defRPr kumimoji="1" sz="1400" kern="1200">
        <a:solidFill>
          <a:schemeClr val="tx1"/>
        </a:solidFill>
        <a:latin typeface="TektoMM_240 RG 564 NO" pitchFamily="34" charset="0"/>
        <a:ea typeface="+mn-ea"/>
        <a:cs typeface="Times New Roman" pitchFamily="18" charset="0"/>
      </a:defRPr>
    </a:lvl4pPr>
    <a:lvl5pPr marL="1828800" algn="just" rtl="0" eaLnBrk="0" fontAlgn="base" hangingPunct="0">
      <a:lnSpc>
        <a:spcPct val="90000"/>
      </a:lnSpc>
      <a:spcBef>
        <a:spcPct val="20000"/>
      </a:spcBef>
      <a:spcAft>
        <a:spcPct val="0"/>
      </a:spcAft>
      <a:buClr>
        <a:srgbClr val="DDDDDD"/>
      </a:buClr>
      <a:buChar char="•"/>
      <a:defRPr kumimoji="1" sz="1400" kern="1200">
        <a:solidFill>
          <a:schemeClr val="tx1"/>
        </a:solidFill>
        <a:latin typeface="TektoMM_240 RG 564 NO" pitchFamily="34" charset="0"/>
        <a:ea typeface="+mn-ea"/>
        <a:cs typeface="Times New Roman" pitchFamily="18" charset="0"/>
      </a:defRPr>
    </a:lvl5pPr>
    <a:lvl6pPr marL="2286000" algn="l" defTabSz="914400" rtl="0" eaLnBrk="1" latinLnBrk="0" hangingPunct="1">
      <a:defRPr kumimoji="1" sz="1400" kern="1200">
        <a:solidFill>
          <a:schemeClr val="tx1"/>
        </a:solidFill>
        <a:latin typeface="TektoMM_240 RG 564 NO" pitchFamily="34" charset="0"/>
        <a:ea typeface="+mn-ea"/>
        <a:cs typeface="Times New Roman" pitchFamily="18" charset="0"/>
      </a:defRPr>
    </a:lvl6pPr>
    <a:lvl7pPr marL="2743200" algn="l" defTabSz="914400" rtl="0" eaLnBrk="1" latinLnBrk="0" hangingPunct="1">
      <a:defRPr kumimoji="1" sz="1400" kern="1200">
        <a:solidFill>
          <a:schemeClr val="tx1"/>
        </a:solidFill>
        <a:latin typeface="TektoMM_240 RG 564 NO" pitchFamily="34" charset="0"/>
        <a:ea typeface="+mn-ea"/>
        <a:cs typeface="Times New Roman" pitchFamily="18" charset="0"/>
      </a:defRPr>
    </a:lvl7pPr>
    <a:lvl8pPr marL="3200400" algn="l" defTabSz="914400" rtl="0" eaLnBrk="1" latinLnBrk="0" hangingPunct="1">
      <a:defRPr kumimoji="1" sz="1400" kern="1200">
        <a:solidFill>
          <a:schemeClr val="tx1"/>
        </a:solidFill>
        <a:latin typeface="TektoMM_240 RG 564 NO" pitchFamily="34" charset="0"/>
        <a:ea typeface="+mn-ea"/>
        <a:cs typeface="Times New Roman" pitchFamily="18" charset="0"/>
      </a:defRPr>
    </a:lvl8pPr>
    <a:lvl9pPr marL="3657600" algn="l" defTabSz="914400" rtl="0" eaLnBrk="1" latinLnBrk="0" hangingPunct="1">
      <a:defRPr kumimoji="1" sz="1400" kern="1200">
        <a:solidFill>
          <a:schemeClr val="tx1"/>
        </a:solidFill>
        <a:latin typeface="TektoMM_240 RG 564 NO" pitchFamily="34" charset="0"/>
        <a:ea typeface="+mn-ea"/>
        <a:cs typeface="Times New Roman" pitchFamily="18"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15" autoAdjust="0"/>
    <p:restoredTop sz="79768" autoAdjust="0"/>
  </p:normalViewPr>
  <p:slideViewPr>
    <p:cSldViewPr>
      <p:cViewPr varScale="1">
        <p:scale>
          <a:sx n="58" d="100"/>
          <a:sy n="58" d="100"/>
        </p:scale>
        <p:origin x="-1692"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hangingPunct="1">
              <a:lnSpc>
                <a:spcPct val="100000"/>
              </a:lnSpc>
              <a:spcBef>
                <a:spcPct val="0"/>
              </a:spcBef>
              <a:buClrTx/>
              <a:buFontTx/>
              <a:buNone/>
              <a:defRPr kumimoji="0" sz="1200">
                <a:latin typeface="Arial" charset="0"/>
              </a:defRPr>
            </a:lvl1pPr>
          </a:lstStyle>
          <a:p>
            <a:endParaRPr lang="nb-NO"/>
          </a:p>
        </p:txBody>
      </p:sp>
      <p:sp>
        <p:nvSpPr>
          <p:cNvPr id="29699" name="Rectangle 3"/>
          <p:cNvSpPr>
            <a:spLocks noGrp="1" noChangeArrowheads="1"/>
          </p:cNvSpPr>
          <p:nvPr>
            <p:ph type="dt" sz="quarter" idx="1"/>
          </p:nvPr>
        </p:nvSpPr>
        <p:spPr bwMode="auto">
          <a:xfrm>
            <a:off x="3850443" y="0"/>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spcBef>
                <a:spcPct val="0"/>
              </a:spcBef>
              <a:buClrTx/>
              <a:buFontTx/>
              <a:buNone/>
              <a:defRPr kumimoji="0" sz="1200">
                <a:latin typeface="Arial" charset="0"/>
              </a:defRPr>
            </a:lvl1pPr>
          </a:lstStyle>
          <a:p>
            <a:endParaRPr lang="nb-NO"/>
          </a:p>
        </p:txBody>
      </p:sp>
      <p:sp>
        <p:nvSpPr>
          <p:cNvPr id="29700" name="Rectangle 4"/>
          <p:cNvSpPr>
            <a:spLocks noGrp="1" noChangeArrowheads="1"/>
          </p:cNvSpPr>
          <p:nvPr>
            <p:ph type="ftr" sz="quarter" idx="2"/>
          </p:nvPr>
        </p:nvSpPr>
        <p:spPr bwMode="auto">
          <a:xfrm>
            <a:off x="0" y="9428583"/>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eaLnBrk="1" hangingPunct="1">
              <a:lnSpc>
                <a:spcPct val="100000"/>
              </a:lnSpc>
              <a:spcBef>
                <a:spcPct val="0"/>
              </a:spcBef>
              <a:buClrTx/>
              <a:buFontTx/>
              <a:buNone/>
              <a:defRPr kumimoji="0" sz="1200">
                <a:latin typeface="Arial" charset="0"/>
              </a:defRPr>
            </a:lvl1pPr>
          </a:lstStyle>
          <a:p>
            <a:endParaRPr lang="nb-NO"/>
          </a:p>
        </p:txBody>
      </p:sp>
      <p:sp>
        <p:nvSpPr>
          <p:cNvPr id="29701" name="Rectangle 5"/>
          <p:cNvSpPr>
            <a:spLocks noGrp="1" noChangeArrowheads="1"/>
          </p:cNvSpPr>
          <p:nvPr>
            <p:ph type="sldNum" sz="quarter" idx="3"/>
          </p:nvPr>
        </p:nvSpPr>
        <p:spPr bwMode="auto">
          <a:xfrm>
            <a:off x="3850443" y="9428583"/>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lnSpc>
                <a:spcPct val="100000"/>
              </a:lnSpc>
              <a:spcBef>
                <a:spcPct val="0"/>
              </a:spcBef>
              <a:buClrTx/>
              <a:buFontTx/>
              <a:buNone/>
              <a:defRPr kumimoji="0" sz="1200">
                <a:latin typeface="Arial" charset="0"/>
              </a:defRPr>
            </a:lvl1pPr>
          </a:lstStyle>
          <a:p>
            <a:fld id="{9C4552C8-71B2-493F-9049-BF6024ABBA4B}" type="slidenum">
              <a:rPr lang="nb-NO"/>
              <a:pPr/>
              <a:t>‹#›</a:t>
            </a:fld>
            <a:endParaRPr lang="nb-NO"/>
          </a:p>
        </p:txBody>
      </p:sp>
    </p:spTree>
    <p:extLst>
      <p:ext uri="{BB962C8B-B14F-4D97-AF65-F5344CB8AC3E}">
        <p14:creationId xmlns:p14="http://schemas.microsoft.com/office/powerpoint/2010/main" val="39251514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hangingPunct="1">
              <a:lnSpc>
                <a:spcPct val="100000"/>
              </a:lnSpc>
              <a:spcBef>
                <a:spcPct val="0"/>
              </a:spcBef>
              <a:buClrTx/>
              <a:buFontTx/>
              <a:buNone/>
              <a:defRPr kumimoji="0" sz="1200">
                <a:latin typeface="Arial" charset="0"/>
              </a:defRPr>
            </a:lvl1pPr>
          </a:lstStyle>
          <a:p>
            <a:endParaRPr lang="nb-NO"/>
          </a:p>
        </p:txBody>
      </p:sp>
      <p:sp>
        <p:nvSpPr>
          <p:cNvPr id="16387" name="Rectangle 3"/>
          <p:cNvSpPr>
            <a:spLocks noGrp="1" noChangeArrowheads="1"/>
          </p:cNvSpPr>
          <p:nvPr>
            <p:ph type="dt" idx="1"/>
          </p:nvPr>
        </p:nvSpPr>
        <p:spPr bwMode="auto">
          <a:xfrm>
            <a:off x="3850443" y="0"/>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spcBef>
                <a:spcPct val="0"/>
              </a:spcBef>
              <a:buClrTx/>
              <a:buFontTx/>
              <a:buNone/>
              <a:defRPr kumimoji="0" sz="1200">
                <a:latin typeface="Arial" charset="0"/>
              </a:defRPr>
            </a:lvl1pPr>
          </a:lstStyle>
          <a:p>
            <a:endParaRPr lang="nb-NO"/>
          </a:p>
        </p:txBody>
      </p:sp>
      <p:sp>
        <p:nvSpPr>
          <p:cNvPr id="16388"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6389" name="Rectangle 5"/>
          <p:cNvSpPr>
            <a:spLocks noGrp="1" noChangeArrowheads="1"/>
          </p:cNvSpPr>
          <p:nvPr>
            <p:ph type="body" sz="quarter" idx="3"/>
          </p:nvPr>
        </p:nvSpPr>
        <p:spPr bwMode="auto">
          <a:xfrm>
            <a:off x="679768" y="4715153"/>
            <a:ext cx="5438140" cy="4466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p>
        </p:txBody>
      </p:sp>
      <p:sp>
        <p:nvSpPr>
          <p:cNvPr id="16390" name="Rectangle 6"/>
          <p:cNvSpPr>
            <a:spLocks noGrp="1" noChangeArrowheads="1"/>
          </p:cNvSpPr>
          <p:nvPr>
            <p:ph type="ftr" sz="quarter" idx="4"/>
          </p:nvPr>
        </p:nvSpPr>
        <p:spPr bwMode="auto">
          <a:xfrm>
            <a:off x="0" y="9428583"/>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eaLnBrk="1" hangingPunct="1">
              <a:lnSpc>
                <a:spcPct val="100000"/>
              </a:lnSpc>
              <a:spcBef>
                <a:spcPct val="0"/>
              </a:spcBef>
              <a:buClrTx/>
              <a:buFontTx/>
              <a:buNone/>
              <a:defRPr kumimoji="0" sz="1200">
                <a:latin typeface="Arial" charset="0"/>
              </a:defRPr>
            </a:lvl1pPr>
          </a:lstStyle>
          <a:p>
            <a:endParaRPr lang="nb-NO"/>
          </a:p>
        </p:txBody>
      </p:sp>
      <p:sp>
        <p:nvSpPr>
          <p:cNvPr id="16391" name="Rectangle 7"/>
          <p:cNvSpPr>
            <a:spLocks noGrp="1" noChangeArrowheads="1"/>
          </p:cNvSpPr>
          <p:nvPr>
            <p:ph type="sldNum" sz="quarter" idx="5"/>
          </p:nvPr>
        </p:nvSpPr>
        <p:spPr bwMode="auto">
          <a:xfrm>
            <a:off x="3850443" y="9428583"/>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lnSpc>
                <a:spcPct val="100000"/>
              </a:lnSpc>
              <a:spcBef>
                <a:spcPct val="0"/>
              </a:spcBef>
              <a:buClrTx/>
              <a:buFontTx/>
              <a:buNone/>
              <a:defRPr kumimoji="0" sz="1200">
                <a:latin typeface="Arial" charset="0"/>
              </a:defRPr>
            </a:lvl1pPr>
          </a:lstStyle>
          <a:p>
            <a:fld id="{AFE2292A-2AA3-48EB-BF06-81E36C625BF6}" type="slidenum">
              <a:rPr lang="nb-NO"/>
              <a:pPr/>
              <a:t>‹#›</a:t>
            </a:fld>
            <a:endParaRPr lang="nb-NO"/>
          </a:p>
        </p:txBody>
      </p:sp>
    </p:spTree>
    <p:extLst>
      <p:ext uri="{BB962C8B-B14F-4D97-AF65-F5344CB8AC3E}">
        <p14:creationId xmlns:p14="http://schemas.microsoft.com/office/powerpoint/2010/main" val="234044343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dirty="0" smtClean="0"/>
              <a:t>(</a:t>
            </a:r>
            <a:r>
              <a:rPr lang="en-US" sz="1200" dirty="0" err="1" smtClean="0"/>
              <a:t>Utvalg</a:t>
            </a:r>
            <a:r>
              <a:rPr lang="en-US" sz="1200" dirty="0" smtClean="0"/>
              <a:t> </a:t>
            </a:r>
            <a:r>
              <a:rPr lang="en-US" sz="1200" dirty="0" err="1" smtClean="0"/>
              <a:t>bilder</a:t>
            </a:r>
            <a:r>
              <a:rPr lang="en-US" sz="1200" dirty="0" smtClean="0"/>
              <a:t> </a:t>
            </a:r>
            <a:r>
              <a:rPr lang="en-US" sz="1200" dirty="0" err="1" smtClean="0"/>
              <a:t>fra</a:t>
            </a:r>
            <a:r>
              <a:rPr lang="en-US" sz="1200" dirty="0" smtClean="0"/>
              <a:t> </a:t>
            </a:r>
            <a:r>
              <a:rPr lang="en-US" sz="1200" dirty="0" err="1" smtClean="0"/>
              <a:t>ulike</a:t>
            </a:r>
            <a:r>
              <a:rPr lang="en-US" sz="1200" dirty="0" smtClean="0"/>
              <a:t> </a:t>
            </a:r>
            <a:r>
              <a:rPr lang="en-US" sz="1200" dirty="0" err="1" smtClean="0"/>
              <a:t>nettsider</a:t>
            </a:r>
            <a:r>
              <a:rPr lang="en-US" sz="1200" dirty="0" smtClean="0"/>
              <a:t> </a:t>
            </a:r>
            <a:r>
              <a:rPr lang="en-US" sz="1200" dirty="0" err="1" smtClean="0"/>
              <a:t>til</a:t>
            </a:r>
            <a:r>
              <a:rPr lang="en-US" sz="1200" dirty="0" smtClean="0"/>
              <a:t> </a:t>
            </a:r>
            <a:r>
              <a:rPr lang="en-US" sz="1200" dirty="0" err="1" smtClean="0"/>
              <a:t>ulike</a:t>
            </a:r>
            <a:r>
              <a:rPr lang="en-US" sz="1200" dirty="0" smtClean="0"/>
              <a:t> MK-</a:t>
            </a:r>
            <a:r>
              <a:rPr lang="en-US" sz="1200" dirty="0" err="1" smtClean="0"/>
              <a:t>skoler</a:t>
            </a:r>
            <a:r>
              <a:rPr lang="en-US" sz="1200" dirty="0" smtClean="0"/>
              <a:t>)</a:t>
            </a:r>
          </a:p>
          <a:p>
            <a:endParaRPr lang="nb-NO" dirty="0" smtClean="0">
              <a:latin typeface="Arial" charset="0"/>
            </a:endParaRPr>
          </a:p>
          <a:p>
            <a:r>
              <a:rPr lang="nb-NO" dirty="0" smtClean="0">
                <a:latin typeface="Arial" charset="0"/>
              </a:rPr>
              <a:t>Min bakgrunn og interesse for feltet</a:t>
            </a:r>
          </a:p>
          <a:p>
            <a:r>
              <a:rPr lang="nb-NO" dirty="0" smtClean="0">
                <a:latin typeface="Arial" charset="0"/>
              </a:rPr>
              <a:t>Mine undersøkelser</a:t>
            </a:r>
          </a:p>
          <a:p>
            <a:r>
              <a:rPr lang="nb-NO" dirty="0" smtClean="0">
                <a:latin typeface="Arial" charset="0"/>
              </a:rPr>
              <a:t>Internasjonalt bilde/sammenheng</a:t>
            </a:r>
          </a:p>
          <a:p>
            <a:r>
              <a:rPr lang="nb-NO" dirty="0" smtClean="0">
                <a:latin typeface="Arial" charset="0"/>
              </a:rPr>
              <a:t>Nasjonal sammenheng</a:t>
            </a:r>
          </a:p>
          <a:p>
            <a:r>
              <a:rPr lang="nb-NO" dirty="0" smtClean="0">
                <a:latin typeface="Arial" charset="0"/>
              </a:rPr>
              <a:t>MK på godt og vondt:</a:t>
            </a:r>
          </a:p>
          <a:p>
            <a:r>
              <a:rPr lang="nb-NO" dirty="0" smtClean="0">
                <a:latin typeface="Arial" charset="0"/>
              </a:rPr>
              <a:t>+</a:t>
            </a:r>
            <a:r>
              <a:rPr lang="nb-NO" baseline="0" dirty="0" smtClean="0">
                <a:latin typeface="Arial" charset="0"/>
              </a:rPr>
              <a:t> og –</a:t>
            </a:r>
          </a:p>
          <a:p>
            <a:r>
              <a:rPr lang="nb-NO" baseline="0" dirty="0" smtClean="0">
                <a:latin typeface="Arial" charset="0"/>
              </a:rPr>
              <a:t>Hva bør en passe på å få med seg videre?</a:t>
            </a:r>
            <a:endParaRPr lang="nb-NO" dirty="0" smtClean="0">
              <a:latin typeface="Arial" charset="0"/>
            </a:endParaRPr>
          </a:p>
          <a:p>
            <a:r>
              <a:rPr lang="nb-NO" dirty="0" smtClean="0">
                <a:latin typeface="Arial" charset="0"/>
              </a:rPr>
              <a:t>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n-NO" dirty="0" smtClean="0"/>
              <a:t>På over 2/3 av </a:t>
            </a:r>
            <a:r>
              <a:rPr lang="nn-NO" dirty="0" err="1" smtClean="0"/>
              <a:t>skolene</a:t>
            </a:r>
            <a:r>
              <a:rPr lang="nn-NO" dirty="0" smtClean="0"/>
              <a:t> som deltar i </a:t>
            </a:r>
            <a:r>
              <a:rPr lang="nn-NO" dirty="0" err="1" smtClean="0"/>
              <a:t>undersøkelsen</a:t>
            </a:r>
            <a:r>
              <a:rPr lang="nn-NO" dirty="0" smtClean="0"/>
              <a:t> (77 av</a:t>
            </a:r>
            <a:r>
              <a:rPr lang="nn-NO" baseline="0" dirty="0" smtClean="0"/>
              <a:t> 106 skoler totalt i Norge er med, med private) </a:t>
            </a:r>
            <a:r>
              <a:rPr lang="nn-NO" baseline="0" dirty="0" err="1" smtClean="0"/>
              <a:t>oppgir</a:t>
            </a:r>
            <a:r>
              <a:rPr lang="nn-NO" baseline="0" dirty="0" smtClean="0"/>
              <a:t> </a:t>
            </a:r>
            <a:r>
              <a:rPr lang="nn-NO" baseline="0" dirty="0" err="1" smtClean="0"/>
              <a:t>lærerne</a:t>
            </a:r>
            <a:r>
              <a:rPr lang="nn-NO" baseline="0" dirty="0" smtClean="0"/>
              <a:t> at de arbeider prosjektbasert, ofte på tvers av </a:t>
            </a:r>
            <a:r>
              <a:rPr lang="nn-NO" baseline="0" dirty="0" err="1" smtClean="0"/>
              <a:t>mediefagene</a:t>
            </a:r>
            <a:r>
              <a:rPr lang="nn-NO" baseline="0" dirty="0" smtClean="0"/>
              <a:t>. </a:t>
            </a:r>
          </a:p>
          <a:p>
            <a:endParaRPr lang="nn-NO" baseline="0" dirty="0" smtClean="0"/>
          </a:p>
          <a:p>
            <a:r>
              <a:rPr lang="nn-NO" baseline="0" dirty="0" smtClean="0"/>
              <a:t>Lite samarbeid både om innhald i undervisning og i tverrfaglige prosjekt med </a:t>
            </a:r>
            <a:r>
              <a:rPr lang="nn-NO" baseline="0" dirty="0" err="1" smtClean="0"/>
              <a:t>fellesfagslærerne</a:t>
            </a:r>
            <a:endParaRPr lang="nn-NO" baseline="0" dirty="0" smtClean="0"/>
          </a:p>
          <a:p>
            <a:endParaRPr lang="nn-NO" baseline="0" dirty="0" smtClean="0"/>
          </a:p>
          <a:p>
            <a:r>
              <a:rPr lang="nn-NO" baseline="0" dirty="0" smtClean="0"/>
              <a:t>Over halvparten </a:t>
            </a:r>
            <a:r>
              <a:rPr lang="nn-NO" baseline="0" dirty="0" err="1" smtClean="0"/>
              <a:t>oppgir</a:t>
            </a:r>
            <a:r>
              <a:rPr lang="nn-NO" baseline="0" dirty="0" smtClean="0"/>
              <a:t> at de i </a:t>
            </a:r>
            <a:r>
              <a:rPr lang="nn-NO" baseline="0" dirty="0" err="1" smtClean="0"/>
              <a:t>hovedsak</a:t>
            </a:r>
            <a:r>
              <a:rPr lang="nn-NO" baseline="0" dirty="0" smtClean="0"/>
              <a:t> arbeider i team (kvant.) og med rullering etter kompetanseområder i kollegiet (kval. data i skjema og case)</a:t>
            </a:r>
          </a:p>
          <a:p>
            <a:endParaRPr lang="nn-NO" baseline="0" dirty="0" smtClean="0"/>
          </a:p>
          <a:p>
            <a:r>
              <a:rPr lang="nn-NO" baseline="0" dirty="0" smtClean="0"/>
              <a:t>MK-</a:t>
            </a:r>
            <a:r>
              <a:rPr lang="nn-NO" baseline="0" dirty="0" err="1" smtClean="0"/>
              <a:t>lærerne</a:t>
            </a:r>
            <a:r>
              <a:rPr lang="nn-NO" baseline="0" dirty="0" smtClean="0"/>
              <a:t> </a:t>
            </a:r>
            <a:r>
              <a:rPr lang="nn-NO" baseline="0" dirty="0" err="1" smtClean="0"/>
              <a:t>oppgir</a:t>
            </a:r>
            <a:r>
              <a:rPr lang="nn-NO" baseline="0" dirty="0" smtClean="0"/>
              <a:t> at de i større grad styrer etter kompetansemål enn etter pensum/lærebøker. Svært få </a:t>
            </a:r>
            <a:r>
              <a:rPr lang="nn-NO" baseline="0" dirty="0" err="1" smtClean="0"/>
              <a:t>oppgir</a:t>
            </a:r>
            <a:r>
              <a:rPr lang="nn-NO" baseline="0" dirty="0" smtClean="0"/>
              <a:t> at det stemmer svært godt at de </a:t>
            </a:r>
            <a:r>
              <a:rPr lang="nn-NO" baseline="0" dirty="0" err="1" smtClean="0"/>
              <a:t>følger</a:t>
            </a:r>
            <a:r>
              <a:rPr lang="nn-NO" baseline="0" dirty="0" smtClean="0"/>
              <a:t> lærebøker tett i undervisningsopplegg (1,6% i kvant. materiale)</a:t>
            </a:r>
          </a:p>
          <a:p>
            <a:endParaRPr lang="nn-NO" baseline="0" dirty="0" smtClean="0"/>
          </a:p>
          <a:p>
            <a:r>
              <a:rPr lang="nn-NO" baseline="0" dirty="0" smtClean="0"/>
              <a:t>Organisering på tvers, kvalitativt funn validert på fleire skoler: tendens til at MK får tildelt en timepott og </a:t>
            </a:r>
            <a:r>
              <a:rPr lang="nn-NO" baseline="0" dirty="0" err="1" smtClean="0"/>
              <a:t>lærerressurser</a:t>
            </a:r>
            <a:r>
              <a:rPr lang="nn-NO" baseline="0" dirty="0" smtClean="0"/>
              <a:t> etter standard timeinndeling </a:t>
            </a:r>
            <a:r>
              <a:rPr lang="nn-NO" baseline="0" dirty="0" err="1" smtClean="0"/>
              <a:t>ellers</a:t>
            </a:r>
            <a:r>
              <a:rPr lang="nn-NO" baseline="0" dirty="0" smtClean="0"/>
              <a:t> på skolen, som så </a:t>
            </a:r>
            <a:r>
              <a:rPr lang="nn-NO" baseline="0" dirty="0" err="1" smtClean="0"/>
              <a:t>omfordeles</a:t>
            </a:r>
            <a:r>
              <a:rPr lang="nn-NO" baseline="0" dirty="0" smtClean="0"/>
              <a:t> av </a:t>
            </a:r>
            <a:r>
              <a:rPr lang="nn-NO" baseline="0" dirty="0" err="1" smtClean="0"/>
              <a:t>lærerne</a:t>
            </a:r>
            <a:r>
              <a:rPr lang="nn-NO" baseline="0" dirty="0" smtClean="0"/>
              <a:t> i programmet etter avtale med administrasjonen</a:t>
            </a:r>
          </a:p>
          <a:p>
            <a:endParaRPr lang="nn-NO"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nb-NO" dirty="0" err="1" smtClean="0">
                <a:solidFill>
                  <a:schemeClr val="tx1"/>
                </a:solidFill>
              </a:rPr>
              <a:t>Forbedringspotensiale</a:t>
            </a:r>
            <a:r>
              <a:rPr lang="nb-NO" dirty="0" smtClean="0">
                <a:solidFill>
                  <a:schemeClr val="tx1"/>
                </a:solidFill>
              </a:rPr>
              <a:t> på fordeling av fellesfag over tre år</a:t>
            </a:r>
          </a:p>
          <a:p>
            <a:endParaRPr lang="nn-NO" dirty="0"/>
          </a:p>
        </p:txBody>
      </p:sp>
      <p:sp>
        <p:nvSpPr>
          <p:cNvPr id="4" name="Plassholder for lysbildenummer 3"/>
          <p:cNvSpPr>
            <a:spLocks noGrp="1"/>
          </p:cNvSpPr>
          <p:nvPr>
            <p:ph type="sldNum" sz="quarter" idx="10"/>
          </p:nvPr>
        </p:nvSpPr>
        <p:spPr/>
        <p:txBody>
          <a:bodyPr/>
          <a:lstStyle/>
          <a:p>
            <a:fld id="{AFE2292A-2AA3-48EB-BF06-81E36C625BF6}" type="slidenum">
              <a:rPr lang="nb-NO" smtClean="0"/>
              <a:pPr/>
              <a:t>10</a:t>
            </a:fld>
            <a:endParaRPr lang="nb-NO"/>
          </a:p>
        </p:txBody>
      </p:sp>
    </p:spTree>
    <p:extLst>
      <p:ext uri="{BB962C8B-B14F-4D97-AF65-F5344CB8AC3E}">
        <p14:creationId xmlns:p14="http://schemas.microsoft.com/office/powerpoint/2010/main" val="22063165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nb-NO" dirty="0" smtClean="0">
                <a:solidFill>
                  <a:schemeClr val="tx1"/>
                </a:solidFill>
              </a:rPr>
              <a:t>Skapt eget handlingsrom</a:t>
            </a:r>
          </a:p>
          <a:p>
            <a:endParaRPr lang="nb-NO" dirty="0"/>
          </a:p>
        </p:txBody>
      </p:sp>
      <p:sp>
        <p:nvSpPr>
          <p:cNvPr id="4" name="Plassholder for lysbildenummer 3"/>
          <p:cNvSpPr>
            <a:spLocks noGrp="1"/>
          </p:cNvSpPr>
          <p:nvPr>
            <p:ph type="sldNum" sz="quarter" idx="10"/>
          </p:nvPr>
        </p:nvSpPr>
        <p:spPr/>
        <p:txBody>
          <a:bodyPr/>
          <a:lstStyle/>
          <a:p>
            <a:fld id="{AFE2292A-2AA3-48EB-BF06-81E36C625BF6}" type="slidenum">
              <a:rPr lang="nb-NO" smtClean="0"/>
              <a:pPr/>
              <a:t>11</a:t>
            </a:fld>
            <a:endParaRPr lang="nb-NO"/>
          </a:p>
        </p:txBody>
      </p:sp>
    </p:spTree>
    <p:extLst>
      <p:ext uri="{BB962C8B-B14F-4D97-AF65-F5344CB8AC3E}">
        <p14:creationId xmlns:p14="http://schemas.microsoft.com/office/powerpoint/2010/main" val="7769707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dirty="0" smtClean="0"/>
              <a:t>Hva kjennetegner den typiske MK-lærer og elev </a:t>
            </a:r>
            <a:r>
              <a:rPr lang="nb-NO" dirty="0" smtClean="0"/>
              <a:t>– spørsmål stilt til både MK-lærere, fellesfagslærere, administratorer og MK-elever (i casene)</a:t>
            </a:r>
          </a:p>
          <a:p>
            <a:pPr marL="0" marR="0" indent="0" algn="l" defTabSz="914400" rtl="0" eaLnBrk="1" fontAlgn="base" latinLnBrk="0" hangingPunct="1">
              <a:lnSpc>
                <a:spcPct val="100000"/>
              </a:lnSpc>
              <a:spcBef>
                <a:spcPct val="30000"/>
              </a:spcBef>
              <a:spcAft>
                <a:spcPct val="0"/>
              </a:spcAft>
              <a:buClrTx/>
              <a:buSzTx/>
              <a:buFontTx/>
              <a:buNone/>
              <a:tabLst/>
              <a:defRPr/>
            </a:pPr>
            <a:endParaRPr lang="nb-NO"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nb-NO" dirty="0" smtClean="0"/>
              <a:t>Kan diskutere om dette er </a:t>
            </a:r>
            <a:r>
              <a:rPr lang="nb-NO" b="1" dirty="0" smtClean="0"/>
              <a:t>ideelle roller heller enn typiske?  </a:t>
            </a:r>
            <a:r>
              <a:rPr lang="nb-NO" b="0" dirty="0" smtClean="0"/>
              <a:t>V</a:t>
            </a:r>
            <a:r>
              <a:rPr lang="nb-NO" dirty="0" smtClean="0"/>
              <a:t>arierer</a:t>
            </a:r>
            <a:r>
              <a:rPr lang="nb-NO" baseline="0" dirty="0" smtClean="0"/>
              <a:t> fra skole til skole, kull til kull</a:t>
            </a:r>
            <a:endParaRPr lang="nb-NO" dirty="0" smtClean="0"/>
          </a:p>
          <a:p>
            <a:pPr marL="0" marR="0" indent="0" algn="l" defTabSz="914400" rtl="0" eaLnBrk="1" fontAlgn="base" latinLnBrk="0" hangingPunct="1">
              <a:lnSpc>
                <a:spcPct val="100000"/>
              </a:lnSpc>
              <a:spcBef>
                <a:spcPct val="30000"/>
              </a:spcBef>
              <a:spcAft>
                <a:spcPct val="0"/>
              </a:spcAft>
              <a:buClrTx/>
              <a:buSzTx/>
              <a:buFontTx/>
              <a:buNone/>
              <a:tabLst/>
              <a:defRPr/>
            </a:pPr>
            <a:endParaRPr lang="nb-NO"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nb-NO" dirty="0" smtClean="0"/>
              <a:t>Eks: Lærerne sett på som yngre selv om de ikke faktisk var det, også mer framtidsretta</a:t>
            </a:r>
            <a:r>
              <a:rPr lang="nb-NO" baseline="0" dirty="0" smtClean="0"/>
              <a:t> og </a:t>
            </a:r>
            <a:r>
              <a:rPr lang="nb-NO" dirty="0" smtClean="0"/>
              <a:t>samfunnsorienterte</a:t>
            </a:r>
          </a:p>
          <a:p>
            <a:endParaRPr lang="nb-NO" dirty="0"/>
          </a:p>
        </p:txBody>
      </p:sp>
      <p:sp>
        <p:nvSpPr>
          <p:cNvPr id="4" name="Plassholder for lysbildenummer 3"/>
          <p:cNvSpPr>
            <a:spLocks noGrp="1"/>
          </p:cNvSpPr>
          <p:nvPr>
            <p:ph type="sldNum" sz="quarter" idx="10"/>
          </p:nvPr>
        </p:nvSpPr>
        <p:spPr/>
        <p:txBody>
          <a:bodyPr/>
          <a:lstStyle/>
          <a:p>
            <a:fld id="{AFE2292A-2AA3-48EB-BF06-81E36C625BF6}" type="slidenum">
              <a:rPr lang="nb-NO" smtClean="0"/>
              <a:pPr/>
              <a:t>12</a:t>
            </a:fld>
            <a:endParaRPr lang="nb-NO"/>
          </a:p>
        </p:txBody>
      </p:sp>
    </p:spTree>
    <p:extLst>
      <p:ext uri="{BB962C8B-B14F-4D97-AF65-F5344CB8AC3E}">
        <p14:creationId xmlns:p14="http://schemas.microsoft.com/office/powerpoint/2010/main" val="24691463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err="1" smtClean="0"/>
              <a:t>Samfunnsnytte</a:t>
            </a:r>
            <a:r>
              <a:rPr lang="nb-NO" dirty="0" smtClean="0"/>
              <a:t> av MK – spørsmål til MK-lærere, fellesfagslærere, administrasjon og MK-elever</a:t>
            </a:r>
          </a:p>
          <a:p>
            <a:endParaRPr lang="nb-NO" dirty="0" smtClean="0"/>
          </a:p>
          <a:p>
            <a:r>
              <a:rPr lang="nb-NO" dirty="0" smtClean="0"/>
              <a:t>Punktene er ikke i prioritert rekkefølge</a:t>
            </a:r>
          </a:p>
        </p:txBody>
      </p:sp>
      <p:sp>
        <p:nvSpPr>
          <p:cNvPr id="4" name="Plassholder for lysbildenummer 3"/>
          <p:cNvSpPr>
            <a:spLocks noGrp="1"/>
          </p:cNvSpPr>
          <p:nvPr>
            <p:ph type="sldNum" sz="quarter" idx="10"/>
          </p:nvPr>
        </p:nvSpPr>
        <p:spPr/>
        <p:txBody>
          <a:bodyPr/>
          <a:lstStyle/>
          <a:p>
            <a:fld id="{AFE2292A-2AA3-48EB-BF06-81E36C625BF6}" type="slidenum">
              <a:rPr lang="nb-NO" smtClean="0"/>
              <a:pPr/>
              <a:t>13</a:t>
            </a:fld>
            <a:endParaRPr lang="nb-NO"/>
          </a:p>
        </p:txBody>
      </p:sp>
    </p:spTree>
    <p:extLst>
      <p:ext uri="{BB962C8B-B14F-4D97-AF65-F5344CB8AC3E}">
        <p14:creationId xmlns:p14="http://schemas.microsoft.com/office/powerpoint/2010/main" val="5843685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nb-NO" sz="800" b="1" dirty="0" smtClean="0"/>
              <a:t>Reformens begrunnelse: endringer</a:t>
            </a:r>
            <a:r>
              <a:rPr lang="nb-NO" sz="800" b="1" baseline="0" dirty="0" smtClean="0"/>
              <a:t> i arbeidslivet, kulturelt mangfold, sviktende grunnleggende ferdigheter (NIFU ILS – Evalueringskonferansen  av Kunnskapsløftet 31.10.2012)</a:t>
            </a:r>
            <a:endParaRPr lang="nb-NO" sz="800" b="1" dirty="0" smtClean="0"/>
          </a:p>
          <a:p>
            <a:endParaRPr lang="nb-NO" dirty="0" smtClean="0"/>
          </a:p>
          <a:p>
            <a:r>
              <a:rPr lang="da-DK" sz="1200" i="1" dirty="0" smtClean="0"/>
              <a:t>Målet for Kunnskapsløftet</a:t>
            </a:r>
          </a:p>
          <a:p>
            <a:pPr marL="285750" indent="-285750">
              <a:buBlip>
                <a:blip r:embed="rId3"/>
              </a:buBlip>
            </a:pPr>
            <a:r>
              <a:rPr lang="da-DK" sz="1200" dirty="0" smtClean="0"/>
              <a:t>Alle elever skal udvikle </a:t>
            </a:r>
            <a:r>
              <a:rPr lang="da-DK" sz="1200" dirty="0" smtClean="0">
                <a:solidFill>
                  <a:srgbClr val="FF0000"/>
                </a:solidFill>
              </a:rPr>
              <a:t>grundlæggende færdigheder </a:t>
            </a:r>
            <a:r>
              <a:rPr lang="da-DK" sz="1200" dirty="0" smtClean="0"/>
              <a:t>og </a:t>
            </a:r>
            <a:r>
              <a:rPr lang="da-DK" sz="1200" dirty="0" smtClean="0">
                <a:solidFill>
                  <a:srgbClr val="FF0000"/>
                </a:solidFill>
              </a:rPr>
              <a:t>kompetencer</a:t>
            </a:r>
            <a:r>
              <a:rPr lang="da-DK" sz="1200" dirty="0" smtClean="0"/>
              <a:t> for at kunne tage aktivt del i </a:t>
            </a:r>
            <a:r>
              <a:rPr lang="da-DK" sz="1200" dirty="0" smtClean="0">
                <a:solidFill>
                  <a:srgbClr val="FF0000"/>
                </a:solidFill>
              </a:rPr>
              <a:t>videnssamfundet</a:t>
            </a:r>
          </a:p>
          <a:p>
            <a:pPr marL="285750" indent="-285750">
              <a:buBlip>
                <a:blip r:embed="rId3"/>
              </a:buBlip>
            </a:pPr>
            <a:r>
              <a:rPr lang="da-DK" sz="1200" dirty="0" smtClean="0"/>
              <a:t>Norsk skole skal være en </a:t>
            </a:r>
            <a:r>
              <a:rPr lang="da-DK" sz="1200" dirty="0" smtClean="0">
                <a:solidFill>
                  <a:srgbClr val="FF0000"/>
                </a:solidFill>
              </a:rPr>
              <a:t>inkluderende skole </a:t>
            </a:r>
            <a:r>
              <a:rPr lang="da-DK" sz="1200" dirty="0" smtClean="0"/>
              <a:t>med plads til alle og med vægt på den </a:t>
            </a:r>
            <a:r>
              <a:rPr lang="da-DK" sz="1200" dirty="0" smtClean="0">
                <a:solidFill>
                  <a:srgbClr val="FF0000"/>
                </a:solidFill>
              </a:rPr>
              <a:t>faglige indlæring</a:t>
            </a:r>
          </a:p>
          <a:p>
            <a:pPr marL="285750" indent="-285750">
              <a:buBlip>
                <a:blip r:embed="rId3"/>
              </a:buBlip>
            </a:pPr>
            <a:r>
              <a:rPr lang="da-DK" sz="1200" dirty="0" smtClean="0"/>
              <a:t>Alle skal have de </a:t>
            </a:r>
            <a:r>
              <a:rPr lang="da-DK" sz="1200" dirty="0" smtClean="0">
                <a:solidFill>
                  <a:srgbClr val="FF0000"/>
                </a:solidFill>
              </a:rPr>
              <a:t>samme muligheder </a:t>
            </a:r>
            <a:r>
              <a:rPr lang="da-DK" sz="1200" dirty="0" smtClean="0"/>
              <a:t>for at udvikle sine evner, derfor ’tilpasset opplæring’ for alle elever</a:t>
            </a:r>
          </a:p>
          <a:p>
            <a:endParaRPr lang="da-DK" sz="1200" dirty="0" smtClean="0"/>
          </a:p>
          <a:p>
            <a:r>
              <a:rPr lang="da-DK" sz="1200" i="1" dirty="0" smtClean="0"/>
              <a:t>Begrundelser for disse mål</a:t>
            </a:r>
            <a:r>
              <a:rPr lang="da-DK" sz="1200" dirty="0" smtClean="0"/>
              <a:t> </a:t>
            </a:r>
          </a:p>
          <a:p>
            <a:pPr marL="285750" indent="-285750">
              <a:buBlip>
                <a:blip r:embed="rId3"/>
              </a:buBlip>
            </a:pPr>
            <a:r>
              <a:rPr lang="da-DK" sz="1200" dirty="0" smtClean="0"/>
              <a:t>Vi lever i et videnssamfund. Behovet for ufaglært arbejdskraft vil blive mindre og at kravene til </a:t>
            </a:r>
            <a:r>
              <a:rPr lang="da-DK" sz="1200" dirty="0" smtClean="0">
                <a:solidFill>
                  <a:srgbClr val="FF0000"/>
                </a:solidFill>
              </a:rPr>
              <a:t>faglige kompetencer </a:t>
            </a:r>
            <a:r>
              <a:rPr lang="da-DK" sz="1200" dirty="0" smtClean="0"/>
              <a:t>vil stige</a:t>
            </a:r>
          </a:p>
          <a:p>
            <a:pPr marL="285750" indent="-285750">
              <a:buBlip>
                <a:blip r:embed="rId3"/>
              </a:buBlip>
            </a:pPr>
            <a:r>
              <a:rPr lang="da-DK" sz="1200" dirty="0" smtClean="0"/>
              <a:t>Skal </a:t>
            </a:r>
            <a:r>
              <a:rPr lang="da-DK" sz="1200" dirty="0" smtClean="0">
                <a:solidFill>
                  <a:srgbClr val="FF0000"/>
                </a:solidFill>
              </a:rPr>
              <a:t>Norges konkurrence- og innovationsevne og velfærdsniveau </a:t>
            </a:r>
            <a:r>
              <a:rPr lang="da-DK" sz="1200" dirty="0" smtClean="0"/>
              <a:t>opretholdes er det nødvendigt at flere end i dag i Norge har gode kund­skaber og færdigheder</a:t>
            </a:r>
          </a:p>
          <a:p>
            <a:pPr marL="285750" indent="-285750">
              <a:buBlip>
                <a:blip r:embed="rId3"/>
              </a:buBlip>
            </a:pPr>
            <a:r>
              <a:rPr lang="da-DK" sz="1200" dirty="0" smtClean="0"/>
              <a:t>Samfundet bliver i stigende grad et kulturelt, etnisk og religiøst </a:t>
            </a:r>
            <a:r>
              <a:rPr lang="da-DK" sz="1200" dirty="0" smtClean="0">
                <a:solidFill>
                  <a:srgbClr val="FF0000"/>
                </a:solidFill>
              </a:rPr>
              <a:t>mangefold</a:t>
            </a:r>
          </a:p>
          <a:p>
            <a:endParaRPr lang="da-DK" sz="1200" i="1" dirty="0" smtClean="0"/>
          </a:p>
          <a:p>
            <a:r>
              <a:rPr lang="da-DK" sz="1200" i="1" dirty="0" smtClean="0"/>
              <a:t>Det ses altså, at argumentationen for – og dermed intentionen med – Kunnskapsløftet </a:t>
            </a:r>
            <a:r>
              <a:rPr lang="da-DK" sz="1200" i="1" dirty="0" smtClean="0">
                <a:solidFill>
                  <a:srgbClr val="FF0000"/>
                </a:solidFill>
              </a:rPr>
              <a:t>overvejende er af økonomisk karakter</a:t>
            </a:r>
          </a:p>
          <a:p>
            <a:r>
              <a:rPr lang="nb-NO" sz="800" b="1" dirty="0" smtClean="0"/>
              <a:t>(</a:t>
            </a:r>
            <a:r>
              <a:rPr lang="nb-NO" sz="800" b="1" dirty="0" err="1" smtClean="0"/>
              <a:t>Nordenbo</a:t>
            </a:r>
            <a:r>
              <a:rPr lang="nb-NO" sz="800" b="1" dirty="0" smtClean="0"/>
              <a:t> 31.10.2012)</a:t>
            </a:r>
          </a:p>
          <a:p>
            <a:endParaRPr lang="nb-NO" sz="500" b="1" baseline="0" dirty="0" smtClean="0"/>
          </a:p>
          <a:p>
            <a:r>
              <a:rPr lang="nb-NO" sz="500" b="1" baseline="0" dirty="0" smtClean="0"/>
              <a:t>Hvorfor Kunnskapsløftet :</a:t>
            </a:r>
          </a:p>
          <a:p>
            <a:r>
              <a:rPr lang="en-US" sz="800" dirty="0" smtClean="0"/>
              <a:t>PISA 2000</a:t>
            </a:r>
          </a:p>
          <a:p>
            <a:r>
              <a:rPr lang="en-US" sz="800" dirty="0" smtClean="0"/>
              <a:t>EUs </a:t>
            </a:r>
            <a:r>
              <a:rPr lang="en-US" sz="800" dirty="0" err="1" smtClean="0"/>
              <a:t>kompetansepolitikk</a:t>
            </a:r>
            <a:r>
              <a:rPr lang="en-US" sz="800" dirty="0" smtClean="0"/>
              <a:t>: Fra </a:t>
            </a:r>
            <a:r>
              <a:rPr lang="en-US" sz="800" dirty="0" err="1" smtClean="0"/>
              <a:t>kunnskap</a:t>
            </a:r>
            <a:r>
              <a:rPr lang="en-US" sz="800" dirty="0" smtClean="0"/>
              <a:t> </a:t>
            </a:r>
            <a:r>
              <a:rPr lang="en-US" sz="800" dirty="0" err="1" smtClean="0"/>
              <a:t>til</a:t>
            </a:r>
            <a:r>
              <a:rPr lang="en-US" sz="800" dirty="0" smtClean="0"/>
              <a:t> </a:t>
            </a:r>
            <a:r>
              <a:rPr lang="en-US" sz="800" dirty="0" err="1" smtClean="0"/>
              <a:t>kompetanse</a:t>
            </a:r>
            <a:endParaRPr lang="en-US" sz="800" dirty="0" smtClean="0"/>
          </a:p>
          <a:p>
            <a:r>
              <a:rPr lang="en-US" sz="800" dirty="0" err="1" smtClean="0"/>
              <a:t>Kvalitet</a:t>
            </a:r>
            <a:endParaRPr lang="en-US" sz="800" dirty="0" smtClean="0"/>
          </a:p>
          <a:p>
            <a:r>
              <a:rPr lang="en-US" sz="800" dirty="0" err="1" smtClean="0"/>
              <a:t>Søgnen-utvalget</a:t>
            </a:r>
            <a:r>
              <a:rPr lang="en-US" sz="800" dirty="0" smtClean="0"/>
              <a:t>: </a:t>
            </a:r>
            <a:r>
              <a:rPr lang="en-US" sz="800" dirty="0" err="1" smtClean="0"/>
              <a:t>Kvalitet</a:t>
            </a:r>
            <a:r>
              <a:rPr lang="en-US" sz="800" dirty="0" smtClean="0"/>
              <a:t> </a:t>
            </a:r>
            <a:r>
              <a:rPr lang="en-US" sz="800" dirty="0" err="1" smtClean="0"/>
              <a:t>og</a:t>
            </a:r>
            <a:r>
              <a:rPr lang="en-US" sz="800" dirty="0" smtClean="0"/>
              <a:t> </a:t>
            </a:r>
            <a:r>
              <a:rPr lang="en-US" sz="800" dirty="0" err="1" smtClean="0"/>
              <a:t>læringsmål</a:t>
            </a:r>
            <a:endParaRPr lang="en-US" sz="800" dirty="0" smtClean="0"/>
          </a:p>
          <a:p>
            <a:endParaRPr lang="en-US" sz="800" dirty="0" smtClean="0"/>
          </a:p>
          <a:p>
            <a:r>
              <a:rPr lang="en-US" sz="800" dirty="0" smtClean="0"/>
              <a:t>Fag- </a:t>
            </a:r>
            <a:r>
              <a:rPr lang="en-US" sz="800" dirty="0" err="1" smtClean="0"/>
              <a:t>og</a:t>
            </a:r>
            <a:r>
              <a:rPr lang="en-US" sz="800" dirty="0" smtClean="0"/>
              <a:t> </a:t>
            </a:r>
            <a:r>
              <a:rPr lang="en-US" sz="800" dirty="0" err="1" smtClean="0"/>
              <a:t>yrkesopplæringen</a:t>
            </a:r>
            <a:r>
              <a:rPr lang="en-US" sz="800" dirty="0" smtClean="0"/>
              <a:t>: </a:t>
            </a:r>
            <a:r>
              <a:rPr lang="en-US" sz="800" dirty="0" err="1" smtClean="0"/>
              <a:t>Alltid</a:t>
            </a:r>
            <a:r>
              <a:rPr lang="en-US" sz="800" dirty="0" smtClean="0"/>
              <a:t> </a:t>
            </a:r>
            <a:r>
              <a:rPr lang="en-US" sz="800" dirty="0" err="1" smtClean="0"/>
              <a:t>vært</a:t>
            </a:r>
            <a:r>
              <a:rPr lang="en-US" sz="800" dirty="0" smtClean="0"/>
              <a:t> </a:t>
            </a:r>
            <a:r>
              <a:rPr lang="en-US" sz="800" dirty="0" err="1" smtClean="0"/>
              <a:t>ferdigheter</a:t>
            </a:r>
            <a:r>
              <a:rPr lang="en-US" sz="800" dirty="0" smtClean="0"/>
              <a:t> </a:t>
            </a:r>
            <a:r>
              <a:rPr lang="en-US" sz="800" dirty="0" err="1" smtClean="0"/>
              <a:t>og</a:t>
            </a:r>
            <a:r>
              <a:rPr lang="en-US" sz="800" dirty="0" smtClean="0"/>
              <a:t> </a:t>
            </a:r>
            <a:r>
              <a:rPr lang="en-US" sz="800" dirty="0" err="1" smtClean="0"/>
              <a:t>kompetanse</a:t>
            </a:r>
            <a:endParaRPr lang="en-US" sz="800" dirty="0" smtClean="0"/>
          </a:p>
          <a:p>
            <a:endParaRPr lang="nb-NO" sz="500" b="1" dirty="0" smtClean="0"/>
          </a:p>
          <a:p>
            <a:endParaRPr lang="nb-NO" sz="500" b="1" dirty="0" smtClean="0"/>
          </a:p>
          <a:p>
            <a:endParaRPr lang="nb-NO" sz="500" b="1" dirty="0" smtClean="0"/>
          </a:p>
          <a:p>
            <a:endParaRPr lang="nb-NO" sz="800" b="1" dirty="0" smtClean="0"/>
          </a:p>
          <a:p>
            <a:endParaRPr lang="nb-NO" dirty="0"/>
          </a:p>
        </p:txBody>
      </p:sp>
      <p:sp>
        <p:nvSpPr>
          <p:cNvPr id="4" name="Plassholder for lysbildenummer 3"/>
          <p:cNvSpPr>
            <a:spLocks noGrp="1"/>
          </p:cNvSpPr>
          <p:nvPr>
            <p:ph type="sldNum" sz="quarter" idx="10"/>
          </p:nvPr>
        </p:nvSpPr>
        <p:spPr/>
        <p:txBody>
          <a:bodyPr/>
          <a:lstStyle/>
          <a:p>
            <a:fld id="{AFE2292A-2AA3-48EB-BF06-81E36C625BF6}" type="slidenum">
              <a:rPr lang="nb-NO" smtClean="0"/>
              <a:pPr/>
              <a:t>15</a:t>
            </a:fld>
            <a:endParaRPr lang="nb-NO"/>
          </a:p>
        </p:txBody>
      </p:sp>
    </p:spTree>
    <p:extLst>
      <p:ext uri="{BB962C8B-B14F-4D97-AF65-F5344CB8AC3E}">
        <p14:creationId xmlns:p14="http://schemas.microsoft.com/office/powerpoint/2010/main" val="9390317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Henta fra evalueringene av Kunnskapsløftet presentert 31.10.2012: http://www.udir.no/Tilstand/Evaluering-av-Kunnskapsloftet/presentasjoner-sluttkonferanse-evakl/</a:t>
            </a:r>
          </a:p>
          <a:p>
            <a:endParaRPr lang="nb-NO" dirty="0"/>
          </a:p>
        </p:txBody>
      </p:sp>
      <p:sp>
        <p:nvSpPr>
          <p:cNvPr id="4" name="Plassholder for lysbildenummer 3"/>
          <p:cNvSpPr>
            <a:spLocks noGrp="1"/>
          </p:cNvSpPr>
          <p:nvPr>
            <p:ph type="sldNum" sz="quarter" idx="10"/>
          </p:nvPr>
        </p:nvSpPr>
        <p:spPr/>
        <p:txBody>
          <a:bodyPr/>
          <a:lstStyle/>
          <a:p>
            <a:fld id="{AFE2292A-2AA3-48EB-BF06-81E36C625BF6}" type="slidenum">
              <a:rPr lang="nb-NO" smtClean="0"/>
              <a:pPr/>
              <a:t>16</a:t>
            </a:fld>
            <a:endParaRPr lang="nb-NO"/>
          </a:p>
        </p:txBody>
      </p:sp>
    </p:spTree>
    <p:extLst>
      <p:ext uri="{BB962C8B-B14F-4D97-AF65-F5344CB8AC3E}">
        <p14:creationId xmlns:p14="http://schemas.microsoft.com/office/powerpoint/2010/main" val="18674527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en-US"/>
          </a:p>
        </p:txBody>
      </p:sp>
      <p:sp>
        <p:nvSpPr>
          <p:cNvPr id="4" name="Plassholder for lysbildenummer 3"/>
          <p:cNvSpPr>
            <a:spLocks noGrp="1"/>
          </p:cNvSpPr>
          <p:nvPr>
            <p:ph type="sldNum" sz="quarter" idx="10"/>
          </p:nvPr>
        </p:nvSpPr>
        <p:spPr/>
        <p:txBody>
          <a:bodyPr/>
          <a:lstStyle/>
          <a:p>
            <a:fld id="{AFE2292A-2AA3-48EB-BF06-81E36C625BF6}" type="slidenum">
              <a:rPr lang="nb-NO" smtClean="0"/>
              <a:pPr/>
              <a:t>17</a:t>
            </a:fld>
            <a:endParaRPr lang="nb-NO"/>
          </a:p>
        </p:txBody>
      </p:sp>
    </p:spTree>
    <p:extLst>
      <p:ext uri="{BB962C8B-B14F-4D97-AF65-F5344CB8AC3E}">
        <p14:creationId xmlns:p14="http://schemas.microsoft.com/office/powerpoint/2010/main" val="23185955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D48F34-87EC-4FF2-8795-84557E5B5934}" type="slidenum">
              <a:rPr lang="nb-NO"/>
              <a:pPr/>
              <a:t>18</a:t>
            </a:fld>
            <a:endParaRPr lang="nb-NO"/>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endParaRPr lang="nb-NO" sz="500" b="1"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1" indent="0" algn="l" defTabSz="914400" rtl="0" eaLnBrk="1" fontAlgn="base" latinLnBrk="0" hangingPunct="1">
              <a:lnSpc>
                <a:spcPct val="100000"/>
              </a:lnSpc>
              <a:spcBef>
                <a:spcPct val="30000"/>
              </a:spcBef>
              <a:spcAft>
                <a:spcPct val="0"/>
              </a:spcAft>
              <a:buClrTx/>
              <a:buSzTx/>
              <a:buFontTx/>
              <a:buNone/>
              <a:tabLst/>
              <a:defRPr/>
            </a:pPr>
            <a:r>
              <a:rPr lang="nb-NO" sz="2800" dirty="0" smtClean="0"/>
              <a:t>Utdanner norsk skole til et skapende, kunnskapsdrevet samfunn?</a:t>
            </a:r>
          </a:p>
          <a:p>
            <a:pPr marL="0" marR="0" lvl="1" indent="0" algn="l" defTabSz="914400" rtl="0" eaLnBrk="1" fontAlgn="base" latinLnBrk="0" hangingPunct="1">
              <a:lnSpc>
                <a:spcPct val="100000"/>
              </a:lnSpc>
              <a:spcBef>
                <a:spcPct val="30000"/>
              </a:spcBef>
              <a:spcAft>
                <a:spcPct val="0"/>
              </a:spcAft>
              <a:buClrTx/>
              <a:buSzTx/>
              <a:buFontTx/>
              <a:buNone/>
              <a:tabLst/>
              <a:defRPr/>
            </a:pPr>
            <a:r>
              <a:rPr lang="da-DK" sz="2800" kern="1200" dirty="0" smtClean="0">
                <a:solidFill>
                  <a:schemeClr val="tx1"/>
                </a:solidFill>
                <a:latin typeface="Arial" charset="0"/>
                <a:ea typeface="+mn-ea"/>
                <a:cs typeface="+mn-cs"/>
              </a:rPr>
              <a:t>Med unntak av at lærerne beskriver at det nå foregår mindre tverrfaglig arbeid gjennom temaarbeid og mindre prosjektarbeid, sammenlignet med foregående læreplaner </a:t>
            </a:r>
            <a:r>
              <a:rPr lang="da-DK" sz="2000" kern="1200" dirty="0" smtClean="0">
                <a:solidFill>
                  <a:schemeClr val="tx1"/>
                </a:solidFill>
                <a:latin typeface="Arial" charset="0"/>
                <a:ea typeface="+mn-ea"/>
                <a:cs typeface="+mn-cs"/>
              </a:rPr>
              <a:t>(SMUL-S, p. 189)</a:t>
            </a:r>
            <a:endParaRPr lang="nb-NO" sz="2000" b="1" kern="1200" dirty="0" smtClean="0">
              <a:solidFill>
                <a:schemeClr val="tx1"/>
              </a:solidFill>
              <a:latin typeface="Arial" charset="0"/>
              <a:ea typeface="+mn-ea"/>
              <a:cs typeface="+mn-cs"/>
            </a:endParaRPr>
          </a:p>
          <a:p>
            <a:endParaRPr lang="nb-NO" dirty="0" smtClean="0"/>
          </a:p>
          <a:p>
            <a:pPr marL="0" lvl="0" indent="0">
              <a:buNone/>
            </a:pPr>
            <a:endParaRPr lang="da-DK" dirty="0" smtClean="0"/>
          </a:p>
          <a:p>
            <a:pPr marL="0" lvl="0" indent="0">
              <a:buNone/>
            </a:pPr>
            <a:r>
              <a:rPr lang="da-DK" dirty="0" smtClean="0"/>
              <a:t>Vibe Aarkrog (evaluering an KL06 31.10.2012): </a:t>
            </a:r>
          </a:p>
          <a:p>
            <a:pPr marL="0" lvl="0" indent="0">
              <a:buNone/>
            </a:pPr>
            <a:r>
              <a:rPr lang="da-DK" dirty="0" smtClean="0"/>
              <a:t>Diskussion</a:t>
            </a:r>
            <a:endParaRPr lang="da-DK" i="1" dirty="0" smtClean="0"/>
          </a:p>
          <a:p>
            <a:pPr marL="0" lvl="0" indent="0">
              <a:buNone/>
            </a:pPr>
            <a:r>
              <a:rPr lang="da-DK" i="1" dirty="0" smtClean="0"/>
              <a:t>Hvordan kan unge motiveres for at vælge en fag- og yrkesuddannelse?</a:t>
            </a:r>
          </a:p>
          <a:p>
            <a:r>
              <a:rPr lang="da-DK" sz="1200" dirty="0" smtClean="0"/>
              <a:t>Viden om unges motivation?</a:t>
            </a:r>
          </a:p>
          <a:p>
            <a:r>
              <a:rPr lang="da-DK" sz="1200" dirty="0" smtClean="0"/>
              <a:t>Kombination af studie- og yrkeskompetence? (EUX)</a:t>
            </a:r>
          </a:p>
          <a:p>
            <a:r>
              <a:rPr lang="da-DK" sz="1200" dirty="0" smtClean="0"/>
              <a:t>Mulighed for videreuddannelse?</a:t>
            </a:r>
          </a:p>
          <a:p>
            <a:r>
              <a:rPr lang="da-DK" sz="1200" dirty="0" smtClean="0"/>
              <a:t>Mulighed for at møde specifikke praksisser tidligt i uddannelsen? (Utdanningsvalg, PTF) – alternativer til 2+2</a:t>
            </a:r>
          </a:p>
          <a:p>
            <a:r>
              <a:rPr lang="da-DK" sz="1200" dirty="0" smtClean="0"/>
              <a:t>Differentieret indsats</a:t>
            </a:r>
          </a:p>
          <a:p>
            <a:endParaRPr lang="nb-NO" dirty="0"/>
          </a:p>
        </p:txBody>
      </p:sp>
      <p:sp>
        <p:nvSpPr>
          <p:cNvPr id="4" name="Plassholder for lysbildenummer 3"/>
          <p:cNvSpPr>
            <a:spLocks noGrp="1"/>
          </p:cNvSpPr>
          <p:nvPr>
            <p:ph type="sldNum" sz="quarter" idx="10"/>
          </p:nvPr>
        </p:nvSpPr>
        <p:spPr/>
        <p:txBody>
          <a:bodyPr/>
          <a:lstStyle/>
          <a:p>
            <a:fld id="{AFE2292A-2AA3-48EB-BF06-81E36C625BF6}" type="slidenum">
              <a:rPr lang="nb-NO" smtClean="0"/>
              <a:pPr/>
              <a:t>19</a:t>
            </a:fld>
            <a:endParaRPr lang="nb-NO"/>
          </a:p>
        </p:txBody>
      </p:sp>
    </p:spTree>
    <p:extLst>
      <p:ext uri="{BB962C8B-B14F-4D97-AF65-F5344CB8AC3E}">
        <p14:creationId xmlns:p14="http://schemas.microsoft.com/office/powerpoint/2010/main" val="21067751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US" sz="1200" dirty="0" err="1" smtClean="0"/>
              <a:t>Yrkesutdanning</a:t>
            </a:r>
            <a:r>
              <a:rPr lang="en-US" sz="1200" baseline="0" dirty="0" smtClean="0"/>
              <a:t> </a:t>
            </a:r>
            <a:r>
              <a:rPr lang="en-US" sz="1200" baseline="0" dirty="0" err="1" smtClean="0"/>
              <a:t>som</a:t>
            </a:r>
            <a:r>
              <a:rPr lang="en-US" sz="1200" baseline="0" dirty="0" smtClean="0"/>
              <a:t> </a:t>
            </a:r>
            <a:r>
              <a:rPr lang="en-US" sz="1200" baseline="0" dirty="0" err="1" smtClean="0"/>
              <a:t>gir</a:t>
            </a:r>
            <a:r>
              <a:rPr lang="en-US" sz="1200" baseline="0" dirty="0" smtClean="0"/>
              <a:t> </a:t>
            </a:r>
            <a:r>
              <a:rPr lang="en-US" sz="1200" baseline="0" dirty="0" err="1" smtClean="0"/>
              <a:t>studiekompetanse</a:t>
            </a:r>
            <a:r>
              <a:rPr lang="en-US" sz="1200" baseline="0" dirty="0" smtClean="0"/>
              <a:t> = hybrid </a:t>
            </a:r>
            <a:r>
              <a:rPr lang="en-US" sz="1200" baseline="0" dirty="0" err="1" smtClean="0"/>
              <a:t>som</a:t>
            </a:r>
            <a:r>
              <a:rPr lang="en-US" sz="1200" baseline="0" dirty="0" smtClean="0"/>
              <a:t> </a:t>
            </a:r>
            <a:r>
              <a:rPr lang="en-US" sz="1200" baseline="0" dirty="0" err="1" smtClean="0"/>
              <a:t>blir</a:t>
            </a:r>
            <a:r>
              <a:rPr lang="en-US" sz="1200" baseline="0" dirty="0" smtClean="0"/>
              <a:t> </a:t>
            </a:r>
            <a:r>
              <a:rPr lang="en-US" sz="1200" baseline="0" dirty="0" err="1" smtClean="0"/>
              <a:t>etterspurt</a:t>
            </a:r>
            <a:r>
              <a:rPr lang="en-US" sz="1200" baseline="0" dirty="0" smtClean="0"/>
              <a:t> </a:t>
            </a:r>
            <a:r>
              <a:rPr lang="en-US" sz="1200" baseline="0" dirty="0" err="1" smtClean="0"/>
              <a:t>i</a:t>
            </a:r>
            <a:r>
              <a:rPr lang="en-US" sz="1200" baseline="0" dirty="0" smtClean="0"/>
              <a:t> </a:t>
            </a:r>
            <a:r>
              <a:rPr lang="en-US" sz="1200" baseline="0" dirty="0" err="1" smtClean="0"/>
              <a:t>evalueringen</a:t>
            </a:r>
            <a:r>
              <a:rPr lang="en-US" sz="1200" baseline="0" dirty="0" smtClean="0"/>
              <a:t> </a:t>
            </a:r>
            <a:r>
              <a:rPr lang="en-US" sz="1200" baseline="0" dirty="0" err="1" smtClean="0"/>
              <a:t>av</a:t>
            </a:r>
            <a:r>
              <a:rPr lang="en-US" sz="1200" baseline="0" dirty="0" smtClean="0"/>
              <a:t> </a:t>
            </a:r>
            <a:r>
              <a:rPr lang="en-US" sz="1200" baseline="0" dirty="0" err="1" smtClean="0"/>
              <a:t>Kunnskapsløftet</a:t>
            </a:r>
            <a:r>
              <a:rPr lang="en-US" sz="1200" baseline="0" dirty="0" smtClean="0"/>
              <a:t> (</a:t>
            </a:r>
            <a:r>
              <a:rPr lang="da-DK" dirty="0" smtClean="0"/>
              <a:t>Vibe Aarkrog)</a:t>
            </a:r>
          </a:p>
          <a:p>
            <a:endParaRPr lang="en-US" sz="1200" dirty="0" smtClean="0"/>
          </a:p>
          <a:p>
            <a:r>
              <a:rPr lang="da-DK" sz="2400" dirty="0" smtClean="0"/>
              <a:t>PTF:</a:t>
            </a:r>
          </a:p>
          <a:p>
            <a:pPr lvl="1"/>
            <a:r>
              <a:rPr lang="da-DK" sz="2400" dirty="0" smtClean="0"/>
              <a:t>bidrager positivt til yrkesvalget </a:t>
            </a:r>
          </a:p>
          <a:p>
            <a:pPr lvl="1"/>
            <a:r>
              <a:rPr lang="da-DK" sz="2400" dirty="0" smtClean="0"/>
              <a:t>giver bedre grundlag for at forstå sammenhæng mellem teori og praksis </a:t>
            </a:r>
          </a:p>
          <a:p>
            <a:pPr lvl="1"/>
            <a:r>
              <a:rPr lang="da-DK" sz="2400" dirty="0" smtClean="0"/>
              <a:t>styrker elevernes motivation for at gennemføre videregående oplæring</a:t>
            </a:r>
          </a:p>
          <a:p>
            <a:pPr lvl="1"/>
            <a:r>
              <a:rPr lang="da-DK" sz="2400" dirty="0" smtClean="0"/>
              <a:t>giver bedrifter mulighed for at se en elev an </a:t>
            </a:r>
          </a:p>
          <a:p>
            <a:endParaRPr lang="nb-NO" dirty="0"/>
          </a:p>
        </p:txBody>
      </p:sp>
      <p:sp>
        <p:nvSpPr>
          <p:cNvPr id="4" name="Plassholder for lysbildenummer 3"/>
          <p:cNvSpPr>
            <a:spLocks noGrp="1"/>
          </p:cNvSpPr>
          <p:nvPr>
            <p:ph type="sldNum" sz="quarter" idx="10"/>
          </p:nvPr>
        </p:nvSpPr>
        <p:spPr/>
        <p:txBody>
          <a:bodyPr/>
          <a:lstStyle/>
          <a:p>
            <a:fld id="{AFE2292A-2AA3-48EB-BF06-81E36C625BF6}" type="slidenum">
              <a:rPr lang="nb-NO" smtClean="0"/>
              <a:pPr/>
              <a:t>20</a:t>
            </a:fld>
            <a:endParaRPr lang="nb-NO"/>
          </a:p>
        </p:txBody>
      </p:sp>
    </p:spTree>
    <p:extLst>
      <p:ext uri="{BB962C8B-B14F-4D97-AF65-F5344CB8AC3E}">
        <p14:creationId xmlns:p14="http://schemas.microsoft.com/office/powerpoint/2010/main" val="21067751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en-US" dirty="0"/>
          </a:p>
        </p:txBody>
      </p:sp>
      <p:sp>
        <p:nvSpPr>
          <p:cNvPr id="4" name="Plassholder for lysbildenummer 3"/>
          <p:cNvSpPr>
            <a:spLocks noGrp="1"/>
          </p:cNvSpPr>
          <p:nvPr>
            <p:ph type="sldNum" sz="quarter" idx="10"/>
          </p:nvPr>
        </p:nvSpPr>
        <p:spPr/>
        <p:txBody>
          <a:bodyPr/>
          <a:lstStyle/>
          <a:p>
            <a:fld id="{AFE2292A-2AA3-48EB-BF06-81E36C625BF6}" type="slidenum">
              <a:rPr lang="nb-NO" smtClean="0"/>
              <a:pPr/>
              <a:t>2</a:t>
            </a:fld>
            <a:endParaRPr lang="nb-NO"/>
          </a:p>
        </p:txBody>
      </p:sp>
    </p:spTree>
    <p:extLst>
      <p:ext uri="{BB962C8B-B14F-4D97-AF65-F5344CB8AC3E}">
        <p14:creationId xmlns:p14="http://schemas.microsoft.com/office/powerpoint/2010/main" val="7479785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None/>
            </a:pPr>
            <a:r>
              <a:rPr lang="en-US" sz="1200" b="0" i="0" u="none" strike="noStrike" kern="1200" baseline="0" dirty="0" smtClean="0">
                <a:solidFill>
                  <a:schemeClr val="tx1"/>
                </a:solidFill>
                <a:latin typeface="Arial" charset="0"/>
                <a:ea typeface="+mn-ea"/>
                <a:cs typeface="+mn-cs"/>
              </a:rPr>
              <a:t>Hattie J (2011) </a:t>
            </a:r>
            <a:r>
              <a:rPr lang="en-US" sz="1200" b="0" i="1" u="none" strike="noStrike" kern="1200" baseline="0" dirty="0" smtClean="0">
                <a:solidFill>
                  <a:schemeClr val="tx1"/>
                </a:solidFill>
                <a:latin typeface="Arial" charset="0"/>
                <a:ea typeface="+mn-ea"/>
                <a:cs typeface="+mn-cs"/>
              </a:rPr>
              <a:t>Visible Learning for Teachers: </a:t>
            </a:r>
            <a:r>
              <a:rPr lang="en-US" sz="1200" b="0" i="1" u="none" strike="noStrike" kern="1200" baseline="0" dirty="0" err="1" smtClean="0">
                <a:solidFill>
                  <a:schemeClr val="tx1"/>
                </a:solidFill>
                <a:latin typeface="Arial" charset="0"/>
                <a:ea typeface="+mn-ea"/>
                <a:cs typeface="+mn-cs"/>
              </a:rPr>
              <a:t>Maximising</a:t>
            </a:r>
            <a:r>
              <a:rPr lang="en-US" sz="1200" b="0" i="1" u="none" strike="noStrike" kern="1200" baseline="0" dirty="0" smtClean="0">
                <a:solidFill>
                  <a:schemeClr val="tx1"/>
                </a:solidFill>
                <a:latin typeface="Arial" charset="0"/>
                <a:ea typeface="+mn-ea"/>
                <a:cs typeface="+mn-cs"/>
              </a:rPr>
              <a:t> Impact on Learning</a:t>
            </a:r>
            <a:r>
              <a:rPr lang="en-US" sz="1200" b="0" i="0" u="none" strike="noStrike" kern="1200" baseline="0" dirty="0" smtClean="0">
                <a:solidFill>
                  <a:schemeClr val="tx1"/>
                </a:solidFill>
                <a:latin typeface="Arial" charset="0"/>
                <a:ea typeface="+mn-ea"/>
                <a:cs typeface="+mn-cs"/>
              </a:rPr>
              <a:t>, London: </a:t>
            </a:r>
            <a:r>
              <a:rPr lang="en-US" sz="1200" b="0" i="0" u="none" strike="noStrike" kern="1200" baseline="0" dirty="0" err="1" smtClean="0">
                <a:solidFill>
                  <a:schemeClr val="tx1"/>
                </a:solidFill>
                <a:latin typeface="Arial" charset="0"/>
                <a:ea typeface="+mn-ea"/>
                <a:cs typeface="+mn-cs"/>
              </a:rPr>
              <a:t>Routledge</a:t>
            </a:r>
            <a:r>
              <a:rPr lang="en-US" sz="1200" b="0" i="0" u="none" strike="noStrike" kern="1200" baseline="0" dirty="0" smtClean="0">
                <a:solidFill>
                  <a:schemeClr val="tx1"/>
                </a:solidFill>
                <a:latin typeface="Arial" charset="0"/>
                <a:ea typeface="+mn-ea"/>
                <a:cs typeface="+mn-cs"/>
              </a:rPr>
              <a:t> </a:t>
            </a:r>
            <a:endParaRPr lang="en-US" dirty="0" smtClean="0"/>
          </a:p>
          <a:p>
            <a:pPr marL="0" indent="0">
              <a:buNone/>
            </a:pPr>
            <a:endParaRPr lang="en-US" dirty="0" smtClean="0"/>
          </a:p>
          <a:p>
            <a:pPr marL="0" indent="0">
              <a:buNone/>
            </a:pPr>
            <a:endParaRPr lang="en-US" dirty="0" smtClean="0"/>
          </a:p>
          <a:p>
            <a:pPr marL="0" indent="0">
              <a:buNone/>
            </a:pPr>
            <a:r>
              <a:rPr lang="en-US" sz="1200" dirty="0" smtClean="0">
                <a:solidFill>
                  <a:schemeClr val="tx1"/>
                </a:solidFill>
              </a:rPr>
              <a:t>Barber, Donnelly and </a:t>
            </a:r>
            <a:r>
              <a:rPr lang="en-US" sz="1200" dirty="0" err="1" smtClean="0">
                <a:solidFill>
                  <a:schemeClr val="tx1"/>
                </a:solidFill>
              </a:rPr>
              <a:t>Rozvi</a:t>
            </a:r>
            <a:r>
              <a:rPr lang="en-US" sz="1200" dirty="0" smtClean="0">
                <a:solidFill>
                  <a:schemeClr val="tx1"/>
                </a:solidFill>
              </a:rPr>
              <a:t> (2012) Oceans of Innovation: The Atlantic, the Pacific, global leadership and the future of education:</a:t>
            </a:r>
            <a:br>
              <a:rPr lang="en-US" sz="1200" dirty="0" smtClean="0">
                <a:solidFill>
                  <a:schemeClr val="tx1"/>
                </a:solidFill>
              </a:rPr>
            </a:br>
            <a:endParaRPr lang="en-US" dirty="0" smtClean="0"/>
          </a:p>
          <a:p>
            <a:pPr marL="0" indent="0">
              <a:buNone/>
            </a:pPr>
            <a:r>
              <a:rPr lang="en-US" dirty="0" smtClean="0"/>
              <a:t>"There are powerful reasons to believe that </a:t>
            </a:r>
            <a:r>
              <a:rPr lang="en-US" b="1" dirty="0" smtClean="0">
                <a:solidFill>
                  <a:schemeClr val="tx1"/>
                </a:solidFill>
              </a:rPr>
              <a:t>what worked spectacularly between 1960 and 2010 will not work </a:t>
            </a:r>
            <a:r>
              <a:rPr lang="nn-NO" b="1" dirty="0" err="1" smtClean="0">
                <a:solidFill>
                  <a:schemeClr val="tx1"/>
                </a:solidFill>
              </a:rPr>
              <a:t>between</a:t>
            </a:r>
            <a:r>
              <a:rPr lang="nn-NO" b="1" dirty="0" smtClean="0">
                <a:solidFill>
                  <a:schemeClr val="tx1"/>
                </a:solidFill>
              </a:rPr>
              <a:t> 2010 and 2060.“</a:t>
            </a:r>
          </a:p>
          <a:p>
            <a:pPr marL="0" indent="0">
              <a:buNone/>
            </a:pPr>
            <a:endParaRPr lang="nn-NO" b="1" dirty="0" smtClean="0">
              <a:solidFill>
                <a:schemeClr val="tx1"/>
              </a:solidFill>
            </a:endParaRPr>
          </a:p>
          <a:p>
            <a:pPr marL="0" indent="0">
              <a:buNone/>
            </a:pPr>
            <a:r>
              <a:rPr lang="en-US" dirty="0" smtClean="0"/>
              <a:t>"It will depend on </a:t>
            </a:r>
            <a:r>
              <a:rPr lang="en-US" b="1" dirty="0" smtClean="0">
                <a:solidFill>
                  <a:schemeClr val="tx1"/>
                </a:solidFill>
              </a:rPr>
              <a:t>individuals who are open to ideas and arguments and who are part of teams in which vigorous debate, dissent and discomfort exist</a:t>
            </a:r>
            <a:r>
              <a:rPr lang="en-US" dirty="0" smtClean="0"/>
              <a:t>. It will require a </a:t>
            </a:r>
            <a:r>
              <a:rPr lang="en-US" b="1" dirty="0" smtClean="0">
                <a:solidFill>
                  <a:schemeClr val="tx1"/>
                </a:solidFill>
              </a:rPr>
              <a:t>culture of openness</a:t>
            </a:r>
            <a:r>
              <a:rPr lang="en-US" dirty="0" smtClean="0"/>
              <a:t> - to argument and to ideas, experts and outsiders, the young and the new.“ (22)</a:t>
            </a:r>
            <a:endParaRPr lang="en-US" dirty="0"/>
          </a:p>
        </p:txBody>
      </p:sp>
      <p:sp>
        <p:nvSpPr>
          <p:cNvPr id="4" name="Plassholder for lysbildenummer 3"/>
          <p:cNvSpPr>
            <a:spLocks noGrp="1"/>
          </p:cNvSpPr>
          <p:nvPr>
            <p:ph type="sldNum" sz="quarter" idx="10"/>
          </p:nvPr>
        </p:nvSpPr>
        <p:spPr/>
        <p:txBody>
          <a:bodyPr/>
          <a:lstStyle/>
          <a:p>
            <a:fld id="{AFE2292A-2AA3-48EB-BF06-81E36C625BF6}" type="slidenum">
              <a:rPr lang="nb-NO" smtClean="0"/>
              <a:pPr/>
              <a:t>21</a:t>
            </a:fld>
            <a:endParaRPr lang="nb-NO"/>
          </a:p>
        </p:txBody>
      </p:sp>
    </p:spTree>
    <p:extLst>
      <p:ext uri="{BB962C8B-B14F-4D97-AF65-F5344CB8AC3E}">
        <p14:creationId xmlns:p14="http://schemas.microsoft.com/office/powerpoint/2010/main" val="5393382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None/>
            </a:pPr>
            <a:r>
              <a:rPr lang="en-US" sz="1200" b="0" i="0" u="none" strike="noStrike" kern="1200" baseline="0" dirty="0" smtClean="0">
                <a:solidFill>
                  <a:schemeClr val="tx1"/>
                </a:solidFill>
                <a:latin typeface="Arial" charset="0"/>
                <a:ea typeface="+mn-ea"/>
                <a:cs typeface="+mn-cs"/>
              </a:rPr>
              <a:t>Hattie J (2011) </a:t>
            </a:r>
            <a:r>
              <a:rPr lang="en-US" sz="1200" b="0" i="1" u="none" strike="noStrike" kern="1200" baseline="0" dirty="0" smtClean="0">
                <a:solidFill>
                  <a:schemeClr val="tx1"/>
                </a:solidFill>
                <a:latin typeface="Arial" charset="0"/>
                <a:ea typeface="+mn-ea"/>
                <a:cs typeface="+mn-cs"/>
              </a:rPr>
              <a:t>Visible Learning for Teachers: </a:t>
            </a:r>
            <a:r>
              <a:rPr lang="en-US" sz="1200" b="0" i="1" u="none" strike="noStrike" kern="1200" baseline="0" dirty="0" err="1" smtClean="0">
                <a:solidFill>
                  <a:schemeClr val="tx1"/>
                </a:solidFill>
                <a:latin typeface="Arial" charset="0"/>
                <a:ea typeface="+mn-ea"/>
                <a:cs typeface="+mn-cs"/>
              </a:rPr>
              <a:t>Maximising</a:t>
            </a:r>
            <a:r>
              <a:rPr lang="en-US" sz="1200" b="0" i="1" u="none" strike="noStrike" kern="1200" baseline="0" dirty="0" smtClean="0">
                <a:solidFill>
                  <a:schemeClr val="tx1"/>
                </a:solidFill>
                <a:latin typeface="Arial" charset="0"/>
                <a:ea typeface="+mn-ea"/>
                <a:cs typeface="+mn-cs"/>
              </a:rPr>
              <a:t> Impact on Learning</a:t>
            </a:r>
            <a:r>
              <a:rPr lang="en-US" sz="1200" b="0" i="0" u="none" strike="noStrike" kern="1200" baseline="0" dirty="0" smtClean="0">
                <a:solidFill>
                  <a:schemeClr val="tx1"/>
                </a:solidFill>
                <a:latin typeface="Arial" charset="0"/>
                <a:ea typeface="+mn-ea"/>
                <a:cs typeface="+mn-cs"/>
              </a:rPr>
              <a:t>, London: </a:t>
            </a:r>
            <a:r>
              <a:rPr lang="en-US" sz="1200" b="0" i="0" u="none" strike="noStrike" kern="1200" baseline="0" dirty="0" err="1" smtClean="0">
                <a:solidFill>
                  <a:schemeClr val="tx1"/>
                </a:solidFill>
                <a:latin typeface="Arial" charset="0"/>
                <a:ea typeface="+mn-ea"/>
                <a:cs typeface="+mn-cs"/>
              </a:rPr>
              <a:t>Routledge</a:t>
            </a:r>
            <a:r>
              <a:rPr lang="en-US" sz="1200" b="0" i="0" u="none" strike="noStrike" kern="1200" baseline="0" dirty="0" smtClean="0">
                <a:solidFill>
                  <a:schemeClr val="tx1"/>
                </a:solidFill>
                <a:latin typeface="Arial" charset="0"/>
                <a:ea typeface="+mn-ea"/>
                <a:cs typeface="+mn-cs"/>
              </a:rPr>
              <a:t> </a:t>
            </a:r>
            <a:endParaRPr lang="en-US" dirty="0" smtClean="0"/>
          </a:p>
          <a:p>
            <a:pPr marL="0" indent="0">
              <a:buNone/>
            </a:pPr>
            <a:endParaRPr lang="en-US" dirty="0" smtClean="0"/>
          </a:p>
          <a:p>
            <a:pPr marL="0" indent="0">
              <a:buNone/>
            </a:pPr>
            <a:endParaRPr lang="en-US" dirty="0" smtClean="0"/>
          </a:p>
          <a:p>
            <a:pPr marL="0" indent="0">
              <a:buNone/>
            </a:pPr>
            <a:r>
              <a:rPr lang="en-US" sz="1200" dirty="0" smtClean="0">
                <a:solidFill>
                  <a:schemeClr val="tx1"/>
                </a:solidFill>
              </a:rPr>
              <a:t>Barber, Donnelly and </a:t>
            </a:r>
            <a:r>
              <a:rPr lang="en-US" sz="1200" dirty="0" err="1" smtClean="0">
                <a:solidFill>
                  <a:schemeClr val="tx1"/>
                </a:solidFill>
              </a:rPr>
              <a:t>Rozvi</a:t>
            </a:r>
            <a:r>
              <a:rPr lang="en-US" sz="1200" dirty="0" smtClean="0">
                <a:solidFill>
                  <a:schemeClr val="tx1"/>
                </a:solidFill>
              </a:rPr>
              <a:t> (2012) Oceans of Innovation: The Atlantic, the Pacific, global leadership and the future of education:</a:t>
            </a:r>
            <a:br>
              <a:rPr lang="en-US" sz="1200" dirty="0" smtClean="0">
                <a:solidFill>
                  <a:schemeClr val="tx1"/>
                </a:solidFill>
              </a:rPr>
            </a:br>
            <a:endParaRPr lang="en-US" dirty="0" smtClean="0"/>
          </a:p>
          <a:p>
            <a:pPr marL="0" indent="0">
              <a:buNone/>
            </a:pPr>
            <a:r>
              <a:rPr lang="en-US" dirty="0" smtClean="0"/>
              <a:t>"There are powerful reasons to believe that </a:t>
            </a:r>
            <a:r>
              <a:rPr lang="en-US" b="1" dirty="0" smtClean="0">
                <a:solidFill>
                  <a:schemeClr val="tx1"/>
                </a:solidFill>
              </a:rPr>
              <a:t>what worked spectacularly between 1960 and 2010 will not work </a:t>
            </a:r>
            <a:r>
              <a:rPr lang="nn-NO" b="1" dirty="0" err="1" smtClean="0">
                <a:solidFill>
                  <a:schemeClr val="tx1"/>
                </a:solidFill>
              </a:rPr>
              <a:t>between</a:t>
            </a:r>
            <a:r>
              <a:rPr lang="nn-NO" b="1" dirty="0" smtClean="0">
                <a:solidFill>
                  <a:schemeClr val="tx1"/>
                </a:solidFill>
              </a:rPr>
              <a:t> 2010 and 2060.“</a:t>
            </a:r>
          </a:p>
          <a:p>
            <a:pPr marL="0" indent="0">
              <a:buNone/>
            </a:pPr>
            <a:endParaRPr lang="nn-NO" b="1" dirty="0" smtClean="0">
              <a:solidFill>
                <a:schemeClr val="tx1"/>
              </a:solidFill>
            </a:endParaRPr>
          </a:p>
          <a:p>
            <a:pPr marL="0" indent="0">
              <a:buNone/>
            </a:pPr>
            <a:r>
              <a:rPr lang="en-US" dirty="0" smtClean="0"/>
              <a:t>"It will depend on </a:t>
            </a:r>
            <a:r>
              <a:rPr lang="en-US" b="1" dirty="0" smtClean="0">
                <a:solidFill>
                  <a:schemeClr val="tx1"/>
                </a:solidFill>
              </a:rPr>
              <a:t>individuals who are open to ideas and arguments and who are part of teams in which vigorous debate, dissent and discomfort exist</a:t>
            </a:r>
            <a:r>
              <a:rPr lang="en-US" dirty="0" smtClean="0"/>
              <a:t>. It will require a </a:t>
            </a:r>
            <a:r>
              <a:rPr lang="en-US" b="1" dirty="0" smtClean="0">
                <a:solidFill>
                  <a:schemeClr val="tx1"/>
                </a:solidFill>
              </a:rPr>
              <a:t>culture of openness</a:t>
            </a:r>
            <a:r>
              <a:rPr lang="en-US" dirty="0" smtClean="0"/>
              <a:t> - to argument and to ideas, experts and outsiders, the young and the new.“ (22)</a:t>
            </a:r>
          </a:p>
          <a:p>
            <a:pPr marL="0" indent="0">
              <a:buNone/>
            </a:pPr>
            <a:endParaRPr lang="en-US" dirty="0" smtClean="0"/>
          </a:p>
          <a:p>
            <a:r>
              <a:rPr lang="en-US" sz="1200" b="1" dirty="0" smtClean="0">
                <a:solidFill>
                  <a:schemeClr val="tx1"/>
                </a:solidFill>
              </a:rPr>
              <a:t>Barber, Donnelly and </a:t>
            </a:r>
            <a:r>
              <a:rPr lang="en-US" sz="1200" b="1" dirty="0" err="1" smtClean="0">
                <a:solidFill>
                  <a:schemeClr val="tx1"/>
                </a:solidFill>
              </a:rPr>
              <a:t>Rozvi</a:t>
            </a:r>
            <a:r>
              <a:rPr lang="en-US" sz="1200" b="1" dirty="0" smtClean="0">
                <a:solidFill>
                  <a:schemeClr val="tx1"/>
                </a:solidFill>
              </a:rPr>
              <a:t> (2012) Oceans of Innovation: The Atlantic, the Pacific, global leadership and the future of education:</a:t>
            </a:r>
            <a:endParaRPr lang="en-US" sz="1200" b="1" i="0" u="none" strike="noStrike" kern="1200" baseline="0" dirty="0" smtClean="0">
              <a:solidFill>
                <a:schemeClr val="tx1"/>
              </a:solidFill>
              <a:latin typeface="Arial" charset="0"/>
              <a:ea typeface="+mn-ea"/>
              <a:cs typeface="+mn-cs"/>
            </a:endParaRPr>
          </a:p>
          <a:p>
            <a:r>
              <a:rPr lang="en-US" sz="1200" b="0" i="0" u="none" strike="noStrike" kern="1200" baseline="0" dirty="0" smtClean="0">
                <a:solidFill>
                  <a:schemeClr val="tx1"/>
                </a:solidFill>
                <a:latin typeface="Arial" charset="0"/>
                <a:ea typeface="+mn-ea"/>
                <a:cs typeface="+mn-cs"/>
              </a:rPr>
              <a:t>The challenge for a school or school system is to teach this quality which encompasses much of what sometimes goes under the heading of ‘21st century skills’ – the ability to communicate, work collaboratively in teams, stand up for a point of view, see another’s point of view and make decisions. (50)</a:t>
            </a:r>
          </a:p>
          <a:p>
            <a:endParaRPr lang="en-US" sz="1200" b="0" i="0" u="none" strike="noStrike" kern="1200" baseline="0" dirty="0" smtClean="0">
              <a:solidFill>
                <a:schemeClr val="tx1"/>
              </a:solidFill>
              <a:latin typeface="Arial" charset="0"/>
              <a:ea typeface="+mn-ea"/>
              <a:cs typeface="+mn-cs"/>
            </a:endParaRPr>
          </a:p>
          <a:p>
            <a:r>
              <a:rPr lang="en-US" sz="1200" b="0" i="0" u="none" strike="noStrike" kern="1200" baseline="0" dirty="0" smtClean="0">
                <a:solidFill>
                  <a:schemeClr val="tx1"/>
                </a:solidFill>
                <a:latin typeface="Arial" charset="0"/>
                <a:ea typeface="+mn-ea"/>
                <a:cs typeface="+mn-cs"/>
              </a:rPr>
              <a:t>schools can collapse the routine timetable altogether for two or three days every month or so, in order to break the students into teams and give them a cross-disciplinary task the </a:t>
            </a:r>
            <a:r>
              <a:rPr lang="en-US" sz="1200" b="1" i="0" u="none" strike="noStrike" kern="1200" baseline="0" dirty="0" smtClean="0">
                <a:solidFill>
                  <a:schemeClr val="tx1"/>
                </a:solidFill>
                <a:latin typeface="Arial" charset="0"/>
                <a:ea typeface="+mn-ea"/>
                <a:cs typeface="+mn-cs"/>
              </a:rPr>
              <a:t>teachers become enablers, activators, connectors, facilitators, mentors and challengers as well as sources of expertise. </a:t>
            </a:r>
          </a:p>
          <a:p>
            <a:endParaRPr lang="en-US" sz="1200" b="0" i="0" u="none" strike="noStrike" kern="1200" baseline="0" dirty="0" smtClean="0">
              <a:solidFill>
                <a:schemeClr val="tx1"/>
              </a:solidFill>
              <a:latin typeface="Arial" charset="0"/>
              <a:ea typeface="+mn-ea"/>
              <a:cs typeface="+mn-cs"/>
            </a:endParaRPr>
          </a:p>
          <a:p>
            <a:r>
              <a:rPr lang="en-US" sz="1200" b="0" i="0" u="none" strike="noStrike" kern="1200" baseline="0" dirty="0" smtClean="0">
                <a:solidFill>
                  <a:schemeClr val="tx1"/>
                </a:solidFill>
                <a:latin typeface="Arial" charset="0"/>
                <a:ea typeface="+mn-ea"/>
                <a:cs typeface="+mn-cs"/>
              </a:rPr>
              <a:t>Through project-based learning and community internships, students take on real-world challenges and come up with innovative solutions, rather than focusing on rote </a:t>
            </a:r>
            <a:r>
              <a:rPr lang="en-US" sz="1200" b="0" i="0" u="none" strike="noStrike" kern="1200" baseline="0" dirty="0" err="1" smtClean="0">
                <a:solidFill>
                  <a:schemeClr val="tx1"/>
                </a:solidFill>
                <a:latin typeface="Arial" charset="0"/>
                <a:ea typeface="+mn-ea"/>
                <a:cs typeface="+mn-cs"/>
              </a:rPr>
              <a:t>memorisation</a:t>
            </a:r>
            <a:r>
              <a:rPr lang="en-US" sz="1200" b="0" i="0" u="none" strike="noStrike" kern="1200" baseline="0" dirty="0" smtClean="0">
                <a:solidFill>
                  <a:schemeClr val="tx1"/>
                </a:solidFill>
                <a:latin typeface="Arial" charset="0"/>
                <a:ea typeface="+mn-ea"/>
                <a:cs typeface="+mn-cs"/>
              </a:rPr>
              <a:t> of concepts. Teachers are empowered to create forward-looking, innovative lessons to inspire students. The incredible results speak for themselves: 100 per cent of graduates are admitted to college, 35 per cent of college-goers are the first in their family and 30 per cent enter the </a:t>
            </a:r>
            <a:r>
              <a:rPr lang="en-US" sz="1200" b="0" i="0" u="none" strike="noStrike" kern="1200" baseline="0" dirty="0" err="1" smtClean="0">
                <a:solidFill>
                  <a:schemeClr val="tx1"/>
                </a:solidFill>
                <a:latin typeface="Arial" charset="0"/>
                <a:ea typeface="+mn-ea"/>
                <a:cs typeface="+mn-cs"/>
              </a:rPr>
              <a:t>maths</a:t>
            </a:r>
            <a:r>
              <a:rPr lang="en-US" sz="1200" b="0" i="0" u="none" strike="noStrike" kern="1200" baseline="0" dirty="0" smtClean="0">
                <a:solidFill>
                  <a:schemeClr val="tx1"/>
                </a:solidFill>
                <a:latin typeface="Arial" charset="0"/>
                <a:ea typeface="+mn-ea"/>
                <a:cs typeface="+mn-cs"/>
              </a:rPr>
              <a:t> or science field (compared to an average of 17 per cent) (61)</a:t>
            </a:r>
            <a:endParaRPr lang="en-US" dirty="0"/>
          </a:p>
        </p:txBody>
      </p:sp>
      <p:sp>
        <p:nvSpPr>
          <p:cNvPr id="4" name="Plassholder for lysbildenummer 3"/>
          <p:cNvSpPr>
            <a:spLocks noGrp="1"/>
          </p:cNvSpPr>
          <p:nvPr>
            <p:ph type="sldNum" sz="quarter" idx="10"/>
          </p:nvPr>
        </p:nvSpPr>
        <p:spPr/>
        <p:txBody>
          <a:bodyPr/>
          <a:lstStyle/>
          <a:p>
            <a:fld id="{AFE2292A-2AA3-48EB-BF06-81E36C625BF6}" type="slidenum">
              <a:rPr lang="nb-NO" smtClean="0"/>
              <a:pPr/>
              <a:t>22</a:t>
            </a:fld>
            <a:endParaRPr lang="nb-NO"/>
          </a:p>
        </p:txBody>
      </p:sp>
    </p:spTree>
    <p:extLst>
      <p:ext uri="{BB962C8B-B14F-4D97-AF65-F5344CB8AC3E}">
        <p14:creationId xmlns:p14="http://schemas.microsoft.com/office/powerpoint/2010/main" val="5393382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US" sz="1200" b="1" kern="1200" dirty="0" smtClean="0">
                <a:solidFill>
                  <a:schemeClr val="tx1"/>
                </a:solidFill>
                <a:latin typeface="Arial" charset="0"/>
              </a:rPr>
              <a:t>UNESCO</a:t>
            </a:r>
            <a:r>
              <a:rPr lang="en-US" sz="1200" kern="1200" dirty="0" smtClean="0">
                <a:solidFill>
                  <a:schemeClr val="tx1"/>
                </a:solidFill>
                <a:latin typeface="Arial" charset="0"/>
              </a:rPr>
              <a:t>’s global action to promote media and information literate societies </a:t>
            </a:r>
            <a:r>
              <a:rPr lang="en-US" sz="1200" b="1" kern="1200" dirty="0" smtClean="0">
                <a:solidFill>
                  <a:schemeClr val="tx1"/>
                </a:solidFill>
                <a:latin typeface="Arial" charset="0"/>
              </a:rPr>
              <a:t>has at its basis the development of knowledge societies and free independent and pluralistic media, and information providers</a:t>
            </a:r>
            <a:r>
              <a:rPr lang="en-US" sz="1200" kern="1200" dirty="0" smtClean="0">
                <a:solidFill>
                  <a:schemeClr val="tx1"/>
                </a:solidFill>
                <a:latin typeface="Arial" charset="0"/>
              </a:rPr>
              <a:t>. (http://portal.unesco.org/ci/en/ev.php-URL_ID=31461&amp;URL_DO=DO_TOPIC&amp;URL_SECTION=201.html)</a:t>
            </a:r>
          </a:p>
          <a:p>
            <a:r>
              <a:rPr lang="en-US" sz="1200" kern="1200" dirty="0" smtClean="0">
                <a:solidFill>
                  <a:schemeClr val="tx1"/>
                </a:solidFill>
                <a:latin typeface="Arial" charset="0"/>
              </a:rPr>
              <a:t>- </a:t>
            </a:r>
            <a:r>
              <a:rPr lang="en-US" dirty="0" smtClean="0"/>
              <a:t>This is part of the Organization’s underlying strategy to treat information literacy and media literacy as MIL and a combined set of competencies (knowledge, skills and attitude) necessary for citizens living in the 21st Century – </a:t>
            </a:r>
            <a:r>
              <a:rPr lang="en-US" dirty="0" err="1" smtClean="0"/>
              <a:t>publisert</a:t>
            </a:r>
            <a:r>
              <a:rPr lang="en-US" baseline="0" dirty="0" smtClean="0"/>
              <a:t> </a:t>
            </a:r>
            <a:r>
              <a:rPr lang="en-US" baseline="0" dirty="0" err="1" smtClean="0"/>
              <a:t>i</a:t>
            </a:r>
            <a:r>
              <a:rPr lang="en-US" baseline="0" dirty="0" smtClean="0"/>
              <a:t> 2011</a:t>
            </a:r>
            <a:endParaRPr lang="en-US" sz="1200" kern="1200" dirty="0" smtClean="0">
              <a:solidFill>
                <a:schemeClr val="tx1"/>
              </a:solidFill>
              <a:latin typeface="Arial" charset="0"/>
            </a:endParaRPr>
          </a:p>
          <a:p>
            <a:endParaRPr lang="en-US" sz="1200" kern="1200" dirty="0" smtClean="0">
              <a:solidFill>
                <a:schemeClr val="tx1"/>
              </a:solidFill>
              <a:latin typeface="Arial" charset="0"/>
            </a:endParaRPr>
          </a:p>
          <a:p>
            <a:r>
              <a:rPr lang="en-US" sz="1200" kern="1200" dirty="0" smtClean="0">
                <a:solidFill>
                  <a:schemeClr val="tx1"/>
                </a:solidFill>
                <a:latin typeface="Arial" charset="0"/>
              </a:rPr>
              <a:t>EU: http://ec.europa.eu/culture/media/media-literacy/index_en.htm</a:t>
            </a:r>
          </a:p>
          <a:p>
            <a:endParaRPr lang="en-US" sz="1200" kern="1200" dirty="0" smtClean="0">
              <a:solidFill>
                <a:schemeClr val="tx1"/>
              </a:solidFill>
              <a:latin typeface="Arial" charset="0"/>
            </a:endParaRPr>
          </a:p>
          <a:p>
            <a:r>
              <a:rPr lang="en-US" sz="1200" b="0" i="0" kern="1200" dirty="0" smtClean="0">
                <a:solidFill>
                  <a:schemeClr val="tx1"/>
                </a:solidFill>
                <a:effectLst/>
                <a:latin typeface="Arial" charset="0"/>
                <a:ea typeface="+mn-ea"/>
                <a:cs typeface="+mn-cs"/>
              </a:rPr>
              <a:t>The way we use media is changing and the volume of information we get today is enormous. </a:t>
            </a:r>
            <a:r>
              <a:rPr lang="en-US" sz="1200" b="1" i="0" kern="1200" dirty="0" smtClean="0">
                <a:solidFill>
                  <a:schemeClr val="tx1"/>
                </a:solidFill>
                <a:effectLst/>
                <a:latin typeface="Arial" charset="0"/>
                <a:ea typeface="+mn-ea"/>
                <a:cs typeface="+mn-cs"/>
              </a:rPr>
              <a:t>People need the ability to access, </a:t>
            </a:r>
            <a:r>
              <a:rPr lang="en-US" sz="1200" b="1" i="0" kern="1200" dirty="0" err="1" smtClean="0">
                <a:solidFill>
                  <a:schemeClr val="tx1"/>
                </a:solidFill>
                <a:effectLst/>
                <a:latin typeface="Arial" charset="0"/>
                <a:ea typeface="+mn-ea"/>
                <a:cs typeface="+mn-cs"/>
              </a:rPr>
              <a:t>analyse</a:t>
            </a:r>
            <a:r>
              <a:rPr lang="en-US" sz="1200" b="1" i="0" kern="1200" dirty="0" smtClean="0">
                <a:solidFill>
                  <a:schemeClr val="tx1"/>
                </a:solidFill>
                <a:effectLst/>
                <a:latin typeface="Arial" charset="0"/>
                <a:ea typeface="+mn-ea"/>
                <a:cs typeface="+mn-cs"/>
              </a:rPr>
              <a:t> and evaluate images, sounds and texts on a daily basis </a:t>
            </a:r>
            <a:r>
              <a:rPr lang="en-US" sz="1200" b="0" i="0" kern="1200" dirty="0" smtClean="0">
                <a:solidFill>
                  <a:schemeClr val="tx1"/>
                </a:solidFill>
                <a:effectLst/>
                <a:latin typeface="Arial" charset="0"/>
                <a:ea typeface="+mn-ea"/>
                <a:cs typeface="+mn-cs"/>
              </a:rPr>
              <a:t>especially if they are to use traditional and new media to communicate and create media content.</a:t>
            </a:r>
          </a:p>
          <a:p>
            <a:r>
              <a:rPr lang="en-US" sz="1200" b="0" i="0" kern="1200" dirty="0" smtClean="0">
                <a:solidFill>
                  <a:schemeClr val="tx1"/>
                </a:solidFill>
                <a:effectLst/>
                <a:latin typeface="Arial" charset="0"/>
                <a:ea typeface="+mn-ea"/>
                <a:cs typeface="+mn-cs"/>
              </a:rPr>
              <a:t>Consequently, the European Commission considers media literacy an </a:t>
            </a:r>
            <a:r>
              <a:rPr lang="en-US" sz="1200" b="1" i="0" kern="1200" dirty="0" smtClean="0">
                <a:solidFill>
                  <a:schemeClr val="tx1"/>
                </a:solidFill>
                <a:effectLst/>
                <a:latin typeface="Arial" charset="0"/>
                <a:ea typeface="+mn-ea"/>
                <a:cs typeface="+mn-cs"/>
              </a:rPr>
              <a:t>extremely important factor for active citizenship </a:t>
            </a:r>
            <a:r>
              <a:rPr lang="en-US" sz="1200" b="0" i="0" kern="1200" dirty="0" smtClean="0">
                <a:solidFill>
                  <a:schemeClr val="tx1"/>
                </a:solidFill>
                <a:effectLst/>
                <a:latin typeface="Arial" charset="0"/>
                <a:ea typeface="+mn-ea"/>
                <a:cs typeface="+mn-cs"/>
              </a:rPr>
              <a:t>in today's information society. Just as literacy was at the beginning of the twentieth century, media literacy is a key pre-requisite of the twenty-first century. It is also fundamental for European cinema: media-literate people can make more informed choices about the audiovisual content market.</a:t>
            </a:r>
          </a:p>
          <a:p>
            <a:r>
              <a:rPr lang="en-US" sz="1200" b="0" i="0" kern="1200" dirty="0" smtClean="0">
                <a:solidFill>
                  <a:schemeClr val="tx1"/>
                </a:solidFill>
                <a:effectLst/>
                <a:latin typeface="Arial" charset="0"/>
                <a:ea typeface="+mn-ea"/>
                <a:cs typeface="+mn-cs"/>
              </a:rPr>
              <a:t>Media literacy is thus the ability to:</a:t>
            </a:r>
            <a:br>
              <a:rPr lang="en-US" sz="1200" b="0" i="0" kern="1200" dirty="0" smtClean="0">
                <a:solidFill>
                  <a:schemeClr val="tx1"/>
                </a:solidFill>
                <a:effectLst/>
                <a:latin typeface="Arial" charset="0"/>
                <a:ea typeface="+mn-ea"/>
                <a:cs typeface="+mn-cs"/>
              </a:rPr>
            </a:br>
            <a:r>
              <a:rPr lang="en-US" sz="1200" b="0" i="0" kern="1200" dirty="0" smtClean="0">
                <a:solidFill>
                  <a:schemeClr val="tx1"/>
                </a:solidFill>
                <a:effectLst/>
                <a:latin typeface="Arial" charset="0"/>
                <a:ea typeface="+mn-ea"/>
                <a:cs typeface="+mn-cs"/>
              </a:rPr>
              <a:t/>
            </a:r>
            <a:br>
              <a:rPr lang="en-US" sz="1200" b="0" i="0" kern="1200" dirty="0" smtClean="0">
                <a:solidFill>
                  <a:schemeClr val="tx1"/>
                </a:solidFill>
                <a:effectLst/>
                <a:latin typeface="Arial" charset="0"/>
                <a:ea typeface="+mn-ea"/>
                <a:cs typeface="+mn-cs"/>
              </a:rPr>
            </a:br>
            <a:r>
              <a:rPr lang="en-US" sz="1200" b="0" i="0" kern="1200" dirty="0" smtClean="0">
                <a:solidFill>
                  <a:schemeClr val="tx1"/>
                </a:solidFill>
                <a:effectLst/>
                <a:latin typeface="Arial" charset="0"/>
                <a:ea typeface="+mn-ea"/>
                <a:cs typeface="+mn-cs"/>
              </a:rPr>
              <a:t>- Access the media</a:t>
            </a:r>
            <a:br>
              <a:rPr lang="en-US" sz="1200" b="0" i="0" kern="1200" dirty="0" smtClean="0">
                <a:solidFill>
                  <a:schemeClr val="tx1"/>
                </a:solidFill>
                <a:effectLst/>
                <a:latin typeface="Arial" charset="0"/>
                <a:ea typeface="+mn-ea"/>
                <a:cs typeface="+mn-cs"/>
              </a:rPr>
            </a:br>
            <a:r>
              <a:rPr lang="en-US" sz="1200" b="0" i="0" kern="1200" dirty="0" smtClean="0">
                <a:solidFill>
                  <a:schemeClr val="tx1"/>
                </a:solidFill>
                <a:effectLst/>
                <a:latin typeface="Arial" charset="0"/>
                <a:ea typeface="+mn-ea"/>
                <a:cs typeface="+mn-cs"/>
              </a:rPr>
              <a:t>- Understand the media and have a critical approach towards media content</a:t>
            </a:r>
            <a:br>
              <a:rPr lang="en-US" sz="1200" b="0" i="0" kern="1200" dirty="0" smtClean="0">
                <a:solidFill>
                  <a:schemeClr val="tx1"/>
                </a:solidFill>
                <a:effectLst/>
                <a:latin typeface="Arial" charset="0"/>
                <a:ea typeface="+mn-ea"/>
                <a:cs typeface="+mn-cs"/>
              </a:rPr>
            </a:br>
            <a:r>
              <a:rPr lang="en-US" sz="1200" b="0" i="0" kern="1200" dirty="0" smtClean="0">
                <a:solidFill>
                  <a:schemeClr val="tx1"/>
                </a:solidFill>
                <a:effectLst/>
                <a:latin typeface="Arial" charset="0"/>
                <a:ea typeface="+mn-ea"/>
                <a:cs typeface="+mn-cs"/>
              </a:rPr>
              <a:t>- Create communication in a variety of contexts.</a:t>
            </a:r>
          </a:p>
        </p:txBody>
      </p:sp>
      <p:sp>
        <p:nvSpPr>
          <p:cNvPr id="4" name="Plassholder for lysbildenummer 3"/>
          <p:cNvSpPr>
            <a:spLocks noGrp="1"/>
          </p:cNvSpPr>
          <p:nvPr>
            <p:ph type="sldNum" sz="quarter" idx="10"/>
          </p:nvPr>
        </p:nvSpPr>
        <p:spPr/>
        <p:txBody>
          <a:bodyPr/>
          <a:lstStyle/>
          <a:p>
            <a:fld id="{AFE2292A-2AA3-48EB-BF06-81E36C625BF6}" type="slidenum">
              <a:rPr lang="nb-NO" smtClean="0"/>
              <a:pPr/>
              <a:t>23</a:t>
            </a:fld>
            <a:endParaRPr lang="nb-NO"/>
          </a:p>
        </p:txBody>
      </p:sp>
    </p:spTree>
    <p:extLst>
      <p:ext uri="{BB962C8B-B14F-4D97-AF65-F5344CB8AC3E}">
        <p14:creationId xmlns:p14="http://schemas.microsoft.com/office/powerpoint/2010/main" val="872856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en-US"/>
          </a:p>
        </p:txBody>
      </p:sp>
      <p:sp>
        <p:nvSpPr>
          <p:cNvPr id="4" name="Plassholder for lysbildenummer 3"/>
          <p:cNvSpPr>
            <a:spLocks noGrp="1"/>
          </p:cNvSpPr>
          <p:nvPr>
            <p:ph type="sldNum" sz="quarter" idx="10"/>
          </p:nvPr>
        </p:nvSpPr>
        <p:spPr/>
        <p:txBody>
          <a:bodyPr/>
          <a:lstStyle/>
          <a:p>
            <a:fld id="{AFE2292A-2AA3-48EB-BF06-81E36C625BF6}" type="slidenum">
              <a:rPr lang="nb-NO" smtClean="0"/>
              <a:pPr/>
              <a:t>24</a:t>
            </a:fld>
            <a:endParaRPr lang="nb-NO"/>
          </a:p>
        </p:txBody>
      </p:sp>
    </p:spTree>
    <p:extLst>
      <p:ext uri="{BB962C8B-B14F-4D97-AF65-F5344CB8AC3E}">
        <p14:creationId xmlns:p14="http://schemas.microsoft.com/office/powerpoint/2010/main" val="11450513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n-NO" sz="1200" b="0" i="0" u="none" strike="noStrike" kern="1200" baseline="0" dirty="0" smtClean="0">
                <a:solidFill>
                  <a:schemeClr val="tx1"/>
                </a:solidFill>
                <a:latin typeface="Arial" charset="0"/>
                <a:ea typeface="+mn-ea"/>
                <a:cs typeface="+mn-cs"/>
              </a:rPr>
              <a:t>Vibe: Har tatt som føresetnad at MK bør være studiespes utan at tallene de bruker viser at hybriden er et problem, tvert i mot er det positiv samanheng mellom å gå på MK og å oppnå studiekomp s. 77</a:t>
            </a:r>
          </a:p>
          <a:p>
            <a:endParaRPr lang="nn-NO" sz="1200" b="0" i="0" u="none" strike="noStrike" kern="1200" baseline="0" dirty="0" smtClean="0">
              <a:solidFill>
                <a:schemeClr val="tx1"/>
              </a:solidFill>
              <a:latin typeface="Arial" charset="0"/>
              <a:ea typeface="+mn-ea"/>
              <a:cs typeface="+mn-cs"/>
            </a:endParaRPr>
          </a:p>
          <a:p>
            <a:r>
              <a:rPr lang="nb-NO" sz="1200" b="0" i="0" u="none" strike="noStrike" kern="1200" baseline="0" dirty="0" smtClean="0">
                <a:solidFill>
                  <a:schemeClr val="tx1"/>
                </a:solidFill>
                <a:latin typeface="Arial" charset="0"/>
                <a:ea typeface="+mn-ea"/>
                <a:cs typeface="+mn-cs"/>
              </a:rPr>
              <a:t>Jenter fra kullene etter Kunnskapsløftet som har fulgt studieforberedende Vg3-kurs på enten Medier og kommunikasjon eller Naturbruk er de som i størst grad oppnår studiekompetanse, når karakternivået holdes konstant. Lavest kompetanseoppnåelsesgrad finner vi blant gutter på studieforberedende utdanningsprogram før innføringen av Kunnskapsløftet s 80</a:t>
            </a:r>
            <a:endParaRPr lang="nn-NO" sz="1200" b="0" i="0" u="none" strike="noStrike" kern="1200" baseline="0" dirty="0" smtClean="0">
              <a:solidFill>
                <a:schemeClr val="tx1"/>
              </a:solidFill>
              <a:latin typeface="Arial" charset="0"/>
              <a:ea typeface="+mn-ea"/>
              <a:cs typeface="+mn-cs"/>
            </a:endParaRPr>
          </a:p>
          <a:p>
            <a:endParaRPr lang="nn-NO" sz="1200" b="0" i="0" u="none" strike="noStrike" kern="1200" baseline="0" dirty="0" smtClean="0">
              <a:solidFill>
                <a:schemeClr val="tx1"/>
              </a:solidFill>
              <a:latin typeface="Arial" charset="0"/>
              <a:ea typeface="+mn-ea"/>
              <a:cs typeface="+mn-cs"/>
            </a:endParaRPr>
          </a:p>
          <a:p>
            <a:r>
              <a:rPr lang="nb-NO" sz="1200" b="0" i="0" u="none" strike="noStrike" kern="1200" baseline="0" dirty="0" smtClean="0">
                <a:solidFill>
                  <a:schemeClr val="tx1"/>
                </a:solidFill>
                <a:latin typeface="Arial" charset="0"/>
                <a:ea typeface="+mn-ea"/>
                <a:cs typeface="+mn-cs"/>
              </a:rPr>
              <a:t>Elever som tilhører kullene etter innføringen av Kunnskapsløftet oppnår dessuten kompetanse i litt større grad enn kullene før. Dessuten finner vi en positiv effekt av å ha gått på de yrkesfaglige utdanningsprogrammene Naturbruk og Medier og kommunikasjon sammenliknet med de tre studieforberedende utdanningsprogrammene. For påbyggselevene finner vi ingen effekt sammenliknet med studieforberedende. </a:t>
            </a:r>
            <a:endParaRPr lang="nn-NO" sz="1200" b="0" i="0" u="none" strike="noStrike" kern="1200" baseline="0" dirty="0" smtClean="0">
              <a:solidFill>
                <a:schemeClr val="tx1"/>
              </a:solidFill>
              <a:latin typeface="Arial" charset="0"/>
              <a:ea typeface="+mn-ea"/>
              <a:cs typeface="+mn-cs"/>
            </a:endParaRPr>
          </a:p>
          <a:p>
            <a:endParaRPr lang="nn-NO" sz="1200" b="0" i="0" u="none" strike="noStrike" kern="1200" baseline="0" dirty="0" smtClean="0">
              <a:solidFill>
                <a:schemeClr val="tx1"/>
              </a:solidFill>
              <a:latin typeface="Arial" charset="0"/>
              <a:ea typeface="+mn-ea"/>
              <a:cs typeface="+mn-cs"/>
            </a:endParaRPr>
          </a:p>
          <a:p>
            <a:r>
              <a:rPr lang="nn-NO" sz="1200" b="0" i="0" u="none" strike="noStrike" kern="1200" baseline="0" dirty="0" err="1" smtClean="0">
                <a:solidFill>
                  <a:schemeClr val="tx1"/>
                </a:solidFill>
                <a:latin typeface="Arial" charset="0"/>
                <a:ea typeface="+mn-ea"/>
                <a:cs typeface="+mn-cs"/>
              </a:rPr>
              <a:t>Akademisering</a:t>
            </a:r>
            <a:r>
              <a:rPr lang="nn-NO" sz="1200" b="0" i="0" u="none" strike="noStrike" kern="1200" baseline="0" dirty="0" smtClean="0">
                <a:solidFill>
                  <a:schemeClr val="tx1"/>
                </a:solidFill>
                <a:latin typeface="Arial" charset="0"/>
                <a:ea typeface="+mn-ea"/>
                <a:cs typeface="+mn-cs"/>
              </a:rPr>
              <a:t> av </a:t>
            </a:r>
            <a:r>
              <a:rPr lang="nn-NO" sz="1200" b="0" i="0" u="none" strike="noStrike" kern="1200" baseline="0" dirty="0" err="1" smtClean="0">
                <a:solidFill>
                  <a:schemeClr val="tx1"/>
                </a:solidFill>
                <a:latin typeface="Arial" charset="0"/>
                <a:ea typeface="+mn-ea"/>
                <a:cs typeface="+mn-cs"/>
              </a:rPr>
              <a:t>videregående</a:t>
            </a:r>
            <a:endParaRPr lang="nn-NO" sz="1200" b="0" i="0" u="none" strike="noStrike" kern="1200" baseline="0" dirty="0" smtClean="0">
              <a:solidFill>
                <a:schemeClr val="tx1"/>
              </a:solidFill>
              <a:latin typeface="Arial" charset="0"/>
              <a:ea typeface="+mn-ea"/>
              <a:cs typeface="+mn-cs"/>
            </a:endParaRPr>
          </a:p>
          <a:p>
            <a:r>
              <a:rPr lang="nn-NO" sz="1200" b="0" i="0" u="none" strike="noStrike" kern="1200" baseline="0" dirty="0" smtClean="0">
                <a:solidFill>
                  <a:schemeClr val="tx1"/>
                </a:solidFill>
                <a:latin typeface="Arial" charset="0"/>
                <a:ea typeface="+mn-ea"/>
                <a:cs typeface="+mn-cs"/>
              </a:rPr>
              <a:t>Vibe </a:t>
            </a:r>
            <a:r>
              <a:rPr lang="nn-NO" sz="1200" b="0" i="0" u="none" strike="noStrike" kern="1200" baseline="0" dirty="0" err="1" smtClean="0">
                <a:solidFill>
                  <a:schemeClr val="tx1"/>
                </a:solidFill>
                <a:latin typeface="Arial" charset="0"/>
                <a:ea typeface="+mn-ea"/>
                <a:cs typeface="+mn-cs"/>
              </a:rPr>
              <a:t>m.fl</a:t>
            </a:r>
            <a:r>
              <a:rPr lang="nn-NO" sz="1200" b="0" i="0" u="none" strike="noStrike" kern="1200" baseline="0" dirty="0" smtClean="0">
                <a:solidFill>
                  <a:schemeClr val="tx1"/>
                </a:solidFill>
                <a:latin typeface="Arial" charset="0"/>
                <a:ea typeface="+mn-ea"/>
                <a:cs typeface="+mn-cs"/>
              </a:rPr>
              <a:t>. (2012)</a:t>
            </a:r>
          </a:p>
          <a:p>
            <a:endParaRPr lang="nn-NO" sz="1200" b="0" i="0" u="none" strike="noStrike" kern="1200" baseline="0" dirty="0" smtClean="0">
              <a:solidFill>
                <a:schemeClr val="tx1"/>
              </a:solidFill>
              <a:latin typeface="Arial" charset="0"/>
              <a:ea typeface="+mn-ea"/>
              <a:cs typeface="+mn-cs"/>
            </a:endParaRPr>
          </a:p>
          <a:p>
            <a:r>
              <a:rPr lang="nb-NO" baseline="0" dirty="0" smtClean="0"/>
              <a:t>Vibe </a:t>
            </a:r>
            <a:r>
              <a:rPr lang="nb-NO" baseline="0" dirty="0" err="1" smtClean="0"/>
              <a:t>Aarkrog</a:t>
            </a:r>
            <a:r>
              <a:rPr lang="nb-NO" baseline="0" dirty="0" smtClean="0"/>
              <a:t> 31.10.2012:</a:t>
            </a:r>
          </a:p>
          <a:p>
            <a:pPr marL="0" lvl="0" indent="0">
              <a:buNone/>
            </a:pPr>
            <a:r>
              <a:rPr lang="da-DK" i="1" dirty="0" smtClean="0"/>
              <a:t>Hvordan kan unge motiveres for at vælge en fag- og yrkesuddannelse?</a:t>
            </a:r>
          </a:p>
          <a:p>
            <a:r>
              <a:rPr lang="da-DK" sz="1200" dirty="0" smtClean="0"/>
              <a:t>Viden om unges motivation?</a:t>
            </a:r>
          </a:p>
          <a:p>
            <a:r>
              <a:rPr lang="da-DK" sz="1200" dirty="0" smtClean="0"/>
              <a:t>Kombination af studie- og yrkeskompetence? (EUX)</a:t>
            </a:r>
          </a:p>
          <a:p>
            <a:r>
              <a:rPr lang="da-DK" sz="1200" dirty="0" smtClean="0"/>
              <a:t>Mulighed for videreuddannelse?</a:t>
            </a:r>
          </a:p>
          <a:p>
            <a:r>
              <a:rPr lang="da-DK" sz="1200" dirty="0" smtClean="0"/>
              <a:t>Mulighed for at møde specifikke praksisser tidligt i uddannelsen? (Utdanningsvalg, PTF) – alternativer til 2+2</a:t>
            </a:r>
          </a:p>
          <a:p>
            <a:r>
              <a:rPr lang="da-DK" sz="1200" dirty="0" smtClean="0"/>
              <a:t>Differentieret indsats</a:t>
            </a:r>
          </a:p>
          <a:p>
            <a:endParaRPr lang="nn-NO" dirty="0"/>
          </a:p>
        </p:txBody>
      </p:sp>
      <p:sp>
        <p:nvSpPr>
          <p:cNvPr id="4" name="Plassholder for lysbildenummer 3"/>
          <p:cNvSpPr>
            <a:spLocks noGrp="1"/>
          </p:cNvSpPr>
          <p:nvPr>
            <p:ph type="sldNum" sz="quarter" idx="10"/>
          </p:nvPr>
        </p:nvSpPr>
        <p:spPr/>
        <p:txBody>
          <a:bodyPr/>
          <a:lstStyle/>
          <a:p>
            <a:fld id="{AFE2292A-2AA3-48EB-BF06-81E36C625BF6}" type="slidenum">
              <a:rPr lang="nb-NO" smtClean="0"/>
              <a:pPr/>
              <a:t>25</a:t>
            </a:fld>
            <a:endParaRPr lang="nb-NO"/>
          </a:p>
        </p:txBody>
      </p:sp>
    </p:spTree>
    <p:extLst>
      <p:ext uri="{BB962C8B-B14F-4D97-AF65-F5344CB8AC3E}">
        <p14:creationId xmlns:p14="http://schemas.microsoft.com/office/powerpoint/2010/main" val="37412352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n-NO" sz="1200" b="0" i="0" u="none" strike="noStrike" kern="1200" baseline="0" dirty="0" smtClean="0">
                <a:solidFill>
                  <a:schemeClr val="tx1"/>
                </a:solidFill>
                <a:latin typeface="Arial" charset="0"/>
                <a:ea typeface="+mn-ea"/>
                <a:cs typeface="+mn-cs"/>
              </a:rPr>
              <a:t>Mediebransjen </a:t>
            </a:r>
            <a:r>
              <a:rPr lang="nn-NO" sz="1200" b="0" i="0" u="none" strike="noStrike" kern="1200" baseline="0" dirty="0" err="1" smtClean="0">
                <a:solidFill>
                  <a:schemeClr val="tx1"/>
                </a:solidFill>
                <a:latin typeface="Arial" charset="0"/>
                <a:ea typeface="+mn-ea"/>
                <a:cs typeface="+mn-cs"/>
              </a:rPr>
              <a:t>mangler</a:t>
            </a:r>
            <a:r>
              <a:rPr lang="nn-NO" sz="1200" b="0" i="0" u="none" strike="noStrike" kern="1200" baseline="0" dirty="0" smtClean="0">
                <a:solidFill>
                  <a:schemeClr val="tx1"/>
                </a:solidFill>
                <a:latin typeface="Arial" charset="0"/>
                <a:ea typeface="+mn-ea"/>
                <a:cs typeface="+mn-cs"/>
              </a:rPr>
              <a:t> en tradisjon for fag- og yrkesopplæring, og at </a:t>
            </a:r>
            <a:r>
              <a:rPr lang="nn-NO" sz="1200" b="0" i="0" u="none" strike="noStrike" kern="1200" baseline="0" dirty="0" err="1" smtClean="0">
                <a:solidFill>
                  <a:schemeClr val="tx1"/>
                </a:solidFill>
                <a:latin typeface="Arial" charset="0"/>
                <a:ea typeface="+mn-ea"/>
                <a:cs typeface="+mn-cs"/>
              </a:rPr>
              <a:t>deres</a:t>
            </a:r>
            <a:r>
              <a:rPr lang="nn-NO" sz="1200" b="0" i="0" u="none" strike="noStrike" kern="1200" baseline="0" dirty="0" smtClean="0">
                <a:solidFill>
                  <a:schemeClr val="tx1"/>
                </a:solidFill>
                <a:latin typeface="Arial" charset="0"/>
                <a:ea typeface="+mn-ea"/>
                <a:cs typeface="+mn-cs"/>
              </a:rPr>
              <a:t> kompetansebehov i stor grad dekkes gjennom å ta inn </a:t>
            </a:r>
            <a:r>
              <a:rPr lang="nn-NO" sz="1200" b="0" i="0" u="none" strike="noStrike" kern="1200" baseline="0" dirty="0" err="1" smtClean="0">
                <a:solidFill>
                  <a:schemeClr val="tx1"/>
                </a:solidFill>
                <a:latin typeface="Arial" charset="0"/>
                <a:ea typeface="+mn-ea"/>
                <a:cs typeface="+mn-cs"/>
              </a:rPr>
              <a:t>kandidater</a:t>
            </a:r>
            <a:r>
              <a:rPr lang="nn-NO" sz="1200" b="0" i="0" u="none" strike="noStrike" kern="1200" baseline="0" dirty="0" smtClean="0">
                <a:solidFill>
                  <a:schemeClr val="tx1"/>
                </a:solidFill>
                <a:latin typeface="Arial" charset="0"/>
                <a:ea typeface="+mn-ea"/>
                <a:cs typeface="+mn-cs"/>
              </a:rPr>
              <a:t> </a:t>
            </a:r>
            <a:r>
              <a:rPr lang="nn-NO" sz="1200" b="0" i="0" u="none" strike="noStrike" kern="1200" baseline="0" dirty="0" err="1" smtClean="0">
                <a:solidFill>
                  <a:schemeClr val="tx1"/>
                </a:solidFill>
                <a:latin typeface="Arial" charset="0"/>
                <a:ea typeface="+mn-ea"/>
                <a:cs typeface="+mn-cs"/>
              </a:rPr>
              <a:t>fra</a:t>
            </a:r>
            <a:r>
              <a:rPr lang="nn-NO" sz="1200" b="0" i="0" u="none" strike="noStrike" kern="1200" baseline="0" dirty="0" smtClean="0">
                <a:solidFill>
                  <a:schemeClr val="tx1"/>
                </a:solidFill>
                <a:latin typeface="Arial" charset="0"/>
                <a:ea typeface="+mn-ea"/>
                <a:cs typeface="+mn-cs"/>
              </a:rPr>
              <a:t> fagskoler, </a:t>
            </a:r>
            <a:r>
              <a:rPr lang="nn-NO" sz="1200" b="0" i="0" u="none" strike="noStrike" kern="1200" baseline="0" dirty="0" err="1" smtClean="0">
                <a:solidFill>
                  <a:schemeClr val="tx1"/>
                </a:solidFill>
                <a:latin typeface="Arial" charset="0"/>
                <a:ea typeface="+mn-ea"/>
                <a:cs typeface="+mn-cs"/>
              </a:rPr>
              <a:t>høyere</a:t>
            </a:r>
            <a:r>
              <a:rPr lang="nn-NO" sz="1200" b="0" i="0" u="none" strike="noStrike" kern="1200" baseline="0" dirty="0" smtClean="0">
                <a:solidFill>
                  <a:schemeClr val="tx1"/>
                </a:solidFill>
                <a:latin typeface="Arial" charset="0"/>
                <a:ea typeface="+mn-ea"/>
                <a:cs typeface="+mn-cs"/>
              </a:rPr>
              <a:t> utdanning og ved bransjeintern opplæring. </a:t>
            </a:r>
            <a:r>
              <a:rPr lang="nn-NO" sz="1200" b="0" i="0" u="none" strike="noStrike" kern="1200" baseline="0" dirty="0" err="1" smtClean="0">
                <a:solidFill>
                  <a:schemeClr val="tx1"/>
                </a:solidFill>
                <a:latin typeface="Arial" charset="0"/>
                <a:ea typeface="+mn-ea"/>
                <a:cs typeface="+mn-cs"/>
              </a:rPr>
              <a:t>Selv</a:t>
            </a:r>
            <a:r>
              <a:rPr lang="nn-NO" sz="1200" b="0" i="0" u="none" strike="noStrike" kern="1200" baseline="0" dirty="0" smtClean="0">
                <a:solidFill>
                  <a:schemeClr val="tx1"/>
                </a:solidFill>
                <a:latin typeface="Arial" charset="0"/>
                <a:ea typeface="+mn-ea"/>
                <a:cs typeface="+mn-cs"/>
              </a:rPr>
              <a:t> om de </a:t>
            </a:r>
            <a:r>
              <a:rPr lang="nn-NO" sz="1200" b="0" i="0" u="none" strike="noStrike" kern="1200" baseline="0" dirty="0" err="1" smtClean="0">
                <a:solidFill>
                  <a:schemeClr val="tx1"/>
                </a:solidFill>
                <a:latin typeface="Arial" charset="0"/>
                <a:ea typeface="+mn-ea"/>
                <a:cs typeface="+mn-cs"/>
              </a:rPr>
              <a:t>eksisterende</a:t>
            </a:r>
            <a:r>
              <a:rPr lang="nn-NO" sz="1200" b="0" i="0" u="none" strike="noStrike" kern="1200" baseline="0" dirty="0" smtClean="0">
                <a:solidFill>
                  <a:schemeClr val="tx1"/>
                </a:solidFill>
                <a:latin typeface="Arial" charset="0"/>
                <a:ea typeface="+mn-ea"/>
                <a:cs typeface="+mn-cs"/>
              </a:rPr>
              <a:t> </a:t>
            </a:r>
            <a:r>
              <a:rPr lang="nn-NO" sz="1200" b="0" i="0" u="none" strike="noStrike" kern="1200" baseline="0" dirty="0" err="1" smtClean="0">
                <a:solidFill>
                  <a:schemeClr val="tx1"/>
                </a:solidFill>
                <a:latin typeface="Arial" charset="0"/>
                <a:ea typeface="+mn-ea"/>
                <a:cs typeface="+mn-cs"/>
              </a:rPr>
              <a:t>lærefagene</a:t>
            </a:r>
            <a:r>
              <a:rPr lang="nn-NO" sz="1200" b="0" i="0" u="none" strike="noStrike" kern="1200" baseline="0" dirty="0" smtClean="0">
                <a:solidFill>
                  <a:schemeClr val="tx1"/>
                </a:solidFill>
                <a:latin typeface="Arial" charset="0"/>
                <a:ea typeface="+mn-ea"/>
                <a:cs typeface="+mn-cs"/>
              </a:rPr>
              <a:t> som fotograf eller </a:t>
            </a:r>
            <a:r>
              <a:rPr lang="nn-NO" sz="1200" b="0" i="0" u="none" strike="noStrike" kern="1200" baseline="0" dirty="0" err="1" smtClean="0">
                <a:solidFill>
                  <a:schemeClr val="tx1"/>
                </a:solidFill>
                <a:latin typeface="Arial" charset="0"/>
                <a:ea typeface="+mn-ea"/>
                <a:cs typeface="+mn-cs"/>
              </a:rPr>
              <a:t>mediegrafiker</a:t>
            </a:r>
            <a:r>
              <a:rPr lang="nn-NO" sz="1200" b="0" i="0" u="none" strike="noStrike" kern="1200" baseline="0" dirty="0" smtClean="0">
                <a:solidFill>
                  <a:schemeClr val="tx1"/>
                </a:solidFill>
                <a:latin typeface="Arial" charset="0"/>
                <a:ea typeface="+mn-ea"/>
                <a:cs typeface="+mn-cs"/>
              </a:rPr>
              <a:t> har stort rekrutteringsgrunnlag, er det få elever som </a:t>
            </a:r>
            <a:r>
              <a:rPr lang="nn-NO" sz="1200" b="0" i="0" u="none" strike="noStrike" kern="1200" baseline="0" dirty="0" err="1" smtClean="0">
                <a:solidFill>
                  <a:schemeClr val="tx1"/>
                </a:solidFill>
                <a:latin typeface="Arial" charset="0"/>
                <a:ea typeface="+mn-ea"/>
                <a:cs typeface="+mn-cs"/>
              </a:rPr>
              <a:t>velger</a:t>
            </a:r>
            <a:r>
              <a:rPr lang="nn-NO" sz="1200" b="0" i="0" u="none" strike="noStrike" kern="1200" baseline="0" dirty="0" smtClean="0">
                <a:solidFill>
                  <a:schemeClr val="tx1"/>
                </a:solidFill>
                <a:latin typeface="Arial" charset="0"/>
                <a:ea typeface="+mn-ea"/>
                <a:cs typeface="+mn-cs"/>
              </a:rPr>
              <a:t> å søke læreplass. </a:t>
            </a:r>
            <a:endParaRPr lang="nn-NO" dirty="0"/>
          </a:p>
        </p:txBody>
      </p:sp>
      <p:sp>
        <p:nvSpPr>
          <p:cNvPr id="4" name="Plassholder for lysbildenummer 3"/>
          <p:cNvSpPr>
            <a:spLocks noGrp="1"/>
          </p:cNvSpPr>
          <p:nvPr>
            <p:ph type="sldNum" sz="quarter" idx="10"/>
          </p:nvPr>
        </p:nvSpPr>
        <p:spPr/>
        <p:txBody>
          <a:bodyPr/>
          <a:lstStyle/>
          <a:p>
            <a:fld id="{AFE2292A-2AA3-48EB-BF06-81E36C625BF6}" type="slidenum">
              <a:rPr lang="nb-NO" smtClean="0"/>
              <a:pPr/>
              <a:t>26</a:t>
            </a:fld>
            <a:endParaRPr lang="nb-NO"/>
          </a:p>
        </p:txBody>
      </p:sp>
    </p:spTree>
    <p:extLst>
      <p:ext uri="{BB962C8B-B14F-4D97-AF65-F5344CB8AC3E}">
        <p14:creationId xmlns:p14="http://schemas.microsoft.com/office/powerpoint/2010/main" val="25354842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b="0" i="0" u="none" strike="noStrike" kern="1200" baseline="0" dirty="0" smtClean="0">
                <a:solidFill>
                  <a:schemeClr val="tx1"/>
                </a:solidFill>
                <a:latin typeface="Arial" charset="0"/>
                <a:ea typeface="+mn-ea"/>
                <a:cs typeface="+mn-cs"/>
              </a:rPr>
              <a:t>likhet (Støren m.fl. 2007:129). Kompetanseoppnåelsen er praktisk talt den samme for de tre studieforberedende programmene, mens den har økt med tre prosentpoeng i Medier og kommunikasjon. S 94</a:t>
            </a:r>
            <a:endParaRPr lang="en-US" sz="1200" b="0" i="0" u="none" strike="noStrike" kern="1200" baseline="0" dirty="0" smtClean="0">
              <a:solidFill>
                <a:schemeClr val="tx1"/>
              </a:solidFill>
              <a:latin typeface="Arial" charset="0"/>
              <a:ea typeface="+mn-ea"/>
              <a:cs typeface="+mn-cs"/>
            </a:endParaRPr>
          </a:p>
          <a:p>
            <a:endParaRPr lang="en-US" sz="1200" b="0" i="0" u="none" strike="noStrike" kern="1200" baseline="0" dirty="0" smtClean="0">
              <a:solidFill>
                <a:schemeClr val="tx1"/>
              </a:solidFill>
              <a:latin typeface="Arial" charset="0"/>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b="0" i="0" u="none" strike="noStrike" kern="1200" baseline="0" dirty="0" err="1" smtClean="0">
                <a:solidFill>
                  <a:schemeClr val="tx1"/>
                </a:solidFill>
                <a:latin typeface="Arial" charset="0"/>
                <a:ea typeface="+mn-ea"/>
                <a:cs typeface="+mn-cs"/>
              </a:rPr>
              <a:t>Medier</a:t>
            </a:r>
            <a:r>
              <a:rPr lang="en-US" sz="1200" b="0" i="0" u="none" strike="noStrike" kern="1200" baseline="0" dirty="0" smtClean="0">
                <a:solidFill>
                  <a:schemeClr val="tx1"/>
                </a:solidFill>
                <a:latin typeface="Arial" charset="0"/>
                <a:ea typeface="+mn-ea"/>
                <a:cs typeface="+mn-cs"/>
              </a:rPr>
              <a:t> </a:t>
            </a:r>
            <a:r>
              <a:rPr lang="en-US" sz="1200" b="0" i="0" u="none" strike="noStrike" kern="1200" baseline="0" dirty="0" err="1" smtClean="0">
                <a:solidFill>
                  <a:schemeClr val="tx1"/>
                </a:solidFill>
                <a:latin typeface="Arial" charset="0"/>
                <a:ea typeface="+mn-ea"/>
                <a:cs typeface="+mn-cs"/>
              </a:rPr>
              <a:t>og</a:t>
            </a:r>
            <a:r>
              <a:rPr lang="en-US" sz="1200" b="0" i="0" u="none" strike="noStrike" kern="1200" baseline="0" dirty="0" smtClean="0">
                <a:solidFill>
                  <a:schemeClr val="tx1"/>
                </a:solidFill>
                <a:latin typeface="Arial" charset="0"/>
                <a:ea typeface="+mn-ea"/>
                <a:cs typeface="+mn-cs"/>
              </a:rPr>
              <a:t> </a:t>
            </a:r>
            <a:r>
              <a:rPr lang="en-US" sz="1200" b="0" i="0" u="none" strike="noStrike" kern="1200" baseline="0" dirty="0" err="1" smtClean="0">
                <a:solidFill>
                  <a:schemeClr val="tx1"/>
                </a:solidFill>
                <a:latin typeface="Arial" charset="0"/>
                <a:ea typeface="+mn-ea"/>
                <a:cs typeface="+mn-cs"/>
              </a:rPr>
              <a:t>komm</a:t>
            </a:r>
            <a:r>
              <a:rPr lang="en-US" sz="1200" b="0" i="0" u="none" strike="noStrike" kern="1200" baseline="0" dirty="0" smtClean="0">
                <a:solidFill>
                  <a:schemeClr val="tx1"/>
                </a:solidFill>
                <a:latin typeface="Arial" charset="0"/>
                <a:ea typeface="+mn-ea"/>
                <a:cs typeface="+mn-cs"/>
              </a:rPr>
              <a:t>. 	46,8 % 	I </a:t>
            </a:r>
            <a:r>
              <a:rPr lang="en-US" sz="1200" b="0" i="0" u="none" strike="noStrike" kern="1200" baseline="0" dirty="0" err="1" smtClean="0">
                <a:solidFill>
                  <a:schemeClr val="tx1"/>
                </a:solidFill>
                <a:latin typeface="Arial" charset="0"/>
                <a:ea typeface="+mn-ea"/>
                <a:cs typeface="+mn-cs"/>
              </a:rPr>
              <a:t>arbeid</a:t>
            </a:r>
            <a:r>
              <a:rPr lang="en-US" sz="1200" b="0" i="0" u="none" strike="noStrike" kern="1200" baseline="0" dirty="0" smtClean="0">
                <a:solidFill>
                  <a:schemeClr val="tx1"/>
                </a:solidFill>
                <a:latin typeface="Arial" charset="0"/>
                <a:ea typeface="+mn-ea"/>
                <a:cs typeface="+mn-cs"/>
              </a:rPr>
              <a:t> 4 </a:t>
            </a:r>
            <a:r>
              <a:rPr lang="en-US" sz="1200" b="0" i="0" u="none" strike="noStrike" kern="1200" baseline="0" dirty="0" err="1" smtClean="0">
                <a:solidFill>
                  <a:schemeClr val="tx1"/>
                </a:solidFill>
                <a:latin typeface="Arial" charset="0"/>
                <a:ea typeface="+mn-ea"/>
                <a:cs typeface="+mn-cs"/>
              </a:rPr>
              <a:t>år</a:t>
            </a:r>
            <a:r>
              <a:rPr lang="en-US" sz="1200" b="0" i="0" u="none" strike="noStrike" kern="1200" baseline="0" dirty="0" smtClean="0">
                <a:solidFill>
                  <a:schemeClr val="tx1"/>
                </a:solidFill>
                <a:latin typeface="Arial" charset="0"/>
                <a:ea typeface="+mn-ea"/>
                <a:cs typeface="+mn-cs"/>
              </a:rPr>
              <a:t> </a:t>
            </a:r>
            <a:r>
              <a:rPr lang="en-US" sz="1200" b="0" i="0" u="none" strike="noStrike" kern="1200" baseline="0" dirty="0" err="1" smtClean="0">
                <a:solidFill>
                  <a:schemeClr val="tx1"/>
                </a:solidFill>
                <a:latin typeface="Arial" charset="0"/>
                <a:ea typeface="+mn-ea"/>
                <a:cs typeface="+mn-cs"/>
              </a:rPr>
              <a:t>etter</a:t>
            </a:r>
            <a:r>
              <a:rPr lang="en-US" sz="1200" b="0" i="0" u="none" strike="noStrike" kern="1200" baseline="0" dirty="0" smtClean="0">
                <a:solidFill>
                  <a:schemeClr val="tx1"/>
                </a:solidFill>
                <a:latin typeface="Arial" charset="0"/>
                <a:ea typeface="+mn-ea"/>
                <a:cs typeface="+mn-cs"/>
              </a:rPr>
              <a:t> </a:t>
            </a:r>
            <a:r>
              <a:rPr lang="en-US" sz="1200" b="0" i="0" u="none" strike="noStrike" kern="1200" baseline="0" dirty="0" err="1" smtClean="0">
                <a:solidFill>
                  <a:schemeClr val="tx1"/>
                </a:solidFill>
                <a:latin typeface="Arial" charset="0"/>
                <a:ea typeface="+mn-ea"/>
                <a:cs typeface="+mn-cs"/>
              </a:rPr>
              <a:t>grunnskole</a:t>
            </a:r>
            <a:r>
              <a:rPr lang="en-US" sz="1200" b="0" i="0" u="none" strike="noStrike" kern="1200" baseline="0" dirty="0" smtClean="0">
                <a:solidFill>
                  <a:schemeClr val="tx1"/>
                </a:solidFill>
                <a:latin typeface="Arial" charset="0"/>
                <a:ea typeface="+mn-ea"/>
                <a:cs typeface="+mn-cs"/>
              </a:rPr>
              <a:t> (s 156)</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b="0" i="0" u="none" strike="noStrike" kern="1200" baseline="0" dirty="0" smtClean="0">
              <a:solidFill>
                <a:schemeClr val="tx1"/>
              </a:solidFill>
              <a:latin typeface="Arial" charset="0"/>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nb-NO" sz="1200" b="1" i="0" u="none" strike="noStrike" kern="1200" baseline="0" dirty="0" smtClean="0">
                <a:solidFill>
                  <a:schemeClr val="tx1"/>
                </a:solidFill>
                <a:latin typeface="Arial" charset="0"/>
                <a:ea typeface="+mn-ea"/>
                <a:cs typeface="+mn-cs"/>
              </a:rPr>
              <a:t>Medier og kommunikasjon </a:t>
            </a:r>
            <a:r>
              <a:rPr lang="nb-NO" sz="1200" b="0" i="0" u="none" strike="noStrike" kern="1200" baseline="0" dirty="0" smtClean="0">
                <a:solidFill>
                  <a:schemeClr val="tx1"/>
                </a:solidFill>
                <a:latin typeface="Arial" charset="0"/>
                <a:ea typeface="+mn-ea"/>
                <a:cs typeface="+mn-cs"/>
              </a:rPr>
              <a:t>hadde en økning i elevtall på det første året på hele 45 prosent når vi sammenlikner de to siste kullene før Kunnskapsløftet med de to første etter. Det har blitt noe enklere å komme inn på dette utdanningsprogrammet, selv om det fortsatt er det som avviser flest søkere. Når det har blitt lettere å komme inn for hvert år, betyr det samtidig at gjennomsnittskarakteren fra grunnskolen har sunket betydelig for de som kommer inn, fra 4,45 i 2004 til 4,22 i 2007. Andelen som er i arbeid det fjerde året har sunket fra 46,8 til 41,5 prosent, mens andelen som studerer er redusert med et halvt prosentpoeng til 21,7 prosent, betydelig lavere enn i de tre studieforberedende utdanningsprogrammene. Medier og kommunikasjon er definert som et yrkesfaglig utdanningsprogram, men bare ca. 3 prosent er i lære det fjerde året, mens andelen som fortsatt er i skole er stabilt på snaut 12 prosent, omtrent som de tre studieforberedende utdanningsprogrammene. Andelen som er utenfor utdanning og arbeid har økt fra 16 til 22 prosent. S 157</a:t>
            </a:r>
          </a:p>
          <a:p>
            <a:pPr marL="0" marR="0" indent="0" algn="l" defTabSz="914400" rtl="0" eaLnBrk="1" fontAlgn="base" latinLnBrk="0" hangingPunct="1">
              <a:lnSpc>
                <a:spcPct val="100000"/>
              </a:lnSpc>
              <a:spcBef>
                <a:spcPct val="30000"/>
              </a:spcBef>
              <a:spcAft>
                <a:spcPct val="0"/>
              </a:spcAft>
              <a:buClrTx/>
              <a:buSzTx/>
              <a:buFontTx/>
              <a:buNone/>
              <a:tabLst/>
              <a:defRPr/>
            </a:pPr>
            <a:endParaRPr lang="nb-NO" sz="1200" b="0" i="0" u="none" strike="noStrike" kern="1200" baseline="0" dirty="0" smtClean="0">
              <a:solidFill>
                <a:schemeClr val="tx1"/>
              </a:solidFill>
              <a:latin typeface="Arial" charset="0"/>
              <a:ea typeface="+mn-ea"/>
              <a:cs typeface="+mn-cs"/>
            </a:endParaRPr>
          </a:p>
          <a:p>
            <a:r>
              <a:rPr lang="nb-NO" sz="1200" b="0" i="0" u="none" strike="noStrike" kern="1200" baseline="0" dirty="0" smtClean="0">
                <a:solidFill>
                  <a:schemeClr val="tx1"/>
                </a:solidFill>
                <a:latin typeface="Arial" charset="0"/>
                <a:ea typeface="+mn-ea"/>
                <a:cs typeface="+mn-cs"/>
              </a:rPr>
              <a:t>Tre av fire som har fullført på Medier og kommunikasjon begynner å studere innen tre år, 68 prosent av guttene og 80 prosent av jentene. Av de som har tatt påbygg for studiekompetanse starter 73 prosent i høyere utdanning, 79 prosent av jentene mot bare 60 prosent av guttene. (s 185)</a:t>
            </a:r>
            <a:endParaRPr lang="en-US" sz="1200" b="0" i="0" u="none" strike="noStrike" kern="1200" baseline="0" dirty="0" smtClean="0">
              <a:solidFill>
                <a:schemeClr val="tx1"/>
              </a:solidFill>
              <a:latin typeface="Arial" charset="0"/>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nb-NO" sz="1200" b="0" i="0" u="none" strike="noStrike" kern="1200" baseline="0" dirty="0" smtClean="0">
                <a:solidFill>
                  <a:schemeClr val="tx1"/>
                </a:solidFill>
                <a:latin typeface="Arial" charset="0"/>
                <a:ea typeface="+mn-ea"/>
                <a:cs typeface="+mn-cs"/>
              </a:rPr>
              <a:t>Idrettsfag er sammen med Medier og kommunikasjon det utdanningsprogrammet der flest er i arbeid det fjerde året, også etter denne kraftige reduksjonen. Andelen som studerer har økt fra 21 til 25,3 prosent, men er fortsatt betydelig lavere sammenliknet med de som kommer fra Studiespesialisering. Andelen som fortsatt er i videregående skole det fjerde året er omtrent 16 prosent, mens andelen helt utenfor arbeid og utdanning økte fra 13,8 til 16,2 prosent. </a:t>
            </a:r>
            <a:endParaRPr lang="en-US" sz="1200" b="0" i="0" u="none" strike="noStrike" kern="1200" baseline="0" dirty="0" smtClean="0">
              <a:solidFill>
                <a:schemeClr val="tx1"/>
              </a:solidFill>
              <a:latin typeface="Arial" charset="0"/>
              <a:ea typeface="+mn-ea"/>
              <a:cs typeface="+mn-cs"/>
            </a:endParaRPr>
          </a:p>
          <a:p>
            <a:endParaRPr lang="en-US" sz="1200" b="0" i="0" u="none" strike="noStrike" kern="1200" baseline="0" dirty="0" smtClean="0">
              <a:solidFill>
                <a:schemeClr val="tx1"/>
              </a:solidFill>
              <a:latin typeface="Arial" charset="0"/>
              <a:ea typeface="+mn-ea"/>
              <a:cs typeface="+mn-cs"/>
            </a:endParaRPr>
          </a:p>
          <a:p>
            <a:r>
              <a:rPr lang="en-US" sz="1200" b="0" i="0" u="none" strike="noStrike" kern="1200" baseline="0" dirty="0" err="1" smtClean="0">
                <a:solidFill>
                  <a:schemeClr val="tx1"/>
                </a:solidFill>
                <a:latin typeface="Arial" charset="0"/>
                <a:ea typeface="+mn-ea"/>
                <a:cs typeface="+mn-cs"/>
              </a:rPr>
              <a:t>Stortingsmelding</a:t>
            </a:r>
            <a:r>
              <a:rPr lang="en-US" sz="1200" b="0" i="0" u="none" strike="noStrike" kern="1200" baseline="0" dirty="0" smtClean="0">
                <a:solidFill>
                  <a:schemeClr val="tx1"/>
                </a:solidFill>
                <a:latin typeface="Arial" charset="0"/>
                <a:ea typeface="+mn-ea"/>
                <a:cs typeface="+mn-cs"/>
              </a:rPr>
              <a:t> 20:Dette </a:t>
            </a:r>
            <a:r>
              <a:rPr lang="en-US" sz="1200" b="0" i="0" u="none" strike="noStrike" kern="1200" baseline="0" dirty="0" err="1" smtClean="0">
                <a:solidFill>
                  <a:schemeClr val="tx1"/>
                </a:solidFill>
                <a:latin typeface="Arial" charset="0"/>
                <a:ea typeface="+mn-ea"/>
                <a:cs typeface="+mn-cs"/>
              </a:rPr>
              <a:t>innbærer</a:t>
            </a:r>
            <a:r>
              <a:rPr lang="en-US" sz="1200" b="0" i="0" u="none" strike="noStrike" kern="1200" baseline="0" dirty="0" smtClean="0">
                <a:solidFill>
                  <a:schemeClr val="tx1"/>
                </a:solidFill>
                <a:latin typeface="Arial" charset="0"/>
                <a:ea typeface="+mn-ea"/>
                <a:cs typeface="+mn-cs"/>
              </a:rPr>
              <a:t> at </a:t>
            </a:r>
            <a:r>
              <a:rPr lang="en-US" sz="1200" b="0" i="0" u="none" strike="noStrike" kern="1200" baseline="0" dirty="0" err="1" smtClean="0">
                <a:solidFill>
                  <a:schemeClr val="tx1"/>
                </a:solidFill>
                <a:latin typeface="Arial" charset="0"/>
                <a:ea typeface="+mn-ea"/>
                <a:cs typeface="+mn-cs"/>
              </a:rPr>
              <a:t>elevene</a:t>
            </a:r>
            <a:r>
              <a:rPr lang="en-US" sz="1200" b="0" i="0" u="none" strike="noStrike" kern="1200" baseline="0" dirty="0" smtClean="0">
                <a:solidFill>
                  <a:schemeClr val="tx1"/>
                </a:solidFill>
                <a:latin typeface="Arial" charset="0"/>
                <a:ea typeface="+mn-ea"/>
                <a:cs typeface="+mn-cs"/>
              </a:rPr>
              <a:t> </a:t>
            </a:r>
            <a:r>
              <a:rPr lang="en-US" sz="1200" b="0" i="0" u="none" strike="noStrike" kern="1200" baseline="0" dirty="0" err="1" smtClean="0">
                <a:solidFill>
                  <a:schemeClr val="tx1"/>
                </a:solidFill>
                <a:latin typeface="Arial" charset="0"/>
                <a:ea typeface="+mn-ea"/>
                <a:cs typeface="+mn-cs"/>
              </a:rPr>
              <a:t>får</a:t>
            </a:r>
            <a:r>
              <a:rPr lang="en-US" sz="1200" b="0" i="0" u="none" strike="noStrike" kern="1200" baseline="0" dirty="0" smtClean="0">
                <a:solidFill>
                  <a:schemeClr val="tx1"/>
                </a:solidFill>
                <a:latin typeface="Arial" charset="0"/>
                <a:ea typeface="+mn-ea"/>
                <a:cs typeface="+mn-cs"/>
              </a:rPr>
              <a:t> 365 timer med </a:t>
            </a:r>
            <a:r>
              <a:rPr lang="en-US" sz="1200" b="0" i="0" u="none" strike="noStrike" kern="1200" baseline="0" dirty="0" err="1" smtClean="0">
                <a:solidFill>
                  <a:schemeClr val="tx1"/>
                </a:solidFill>
                <a:latin typeface="Arial" charset="0"/>
                <a:ea typeface="+mn-ea"/>
                <a:cs typeface="+mn-cs"/>
              </a:rPr>
              <a:t>nye</a:t>
            </a:r>
            <a:r>
              <a:rPr lang="en-US" sz="1200" b="0" i="0" u="none" strike="noStrike" kern="1200" baseline="0" dirty="0" smtClean="0">
                <a:solidFill>
                  <a:schemeClr val="tx1"/>
                </a:solidFill>
                <a:latin typeface="Arial" charset="0"/>
                <a:ea typeface="+mn-ea"/>
                <a:cs typeface="+mn-cs"/>
              </a:rPr>
              <a:t> </a:t>
            </a:r>
            <a:r>
              <a:rPr lang="en-US" sz="1200" b="0" i="0" u="none" strike="noStrike" kern="1200" baseline="0" dirty="0" err="1" smtClean="0">
                <a:solidFill>
                  <a:schemeClr val="tx1"/>
                </a:solidFill>
                <a:latin typeface="Arial" charset="0"/>
                <a:ea typeface="+mn-ea"/>
                <a:cs typeface="+mn-cs"/>
              </a:rPr>
              <a:t>fellesfag</a:t>
            </a:r>
            <a:r>
              <a:rPr lang="en-US" sz="1200" b="0" i="0" u="none" strike="noStrike" kern="1200" baseline="0" dirty="0" smtClean="0">
                <a:solidFill>
                  <a:schemeClr val="tx1"/>
                </a:solidFill>
                <a:latin typeface="Arial" charset="0"/>
                <a:ea typeface="+mn-ea"/>
                <a:cs typeface="+mn-cs"/>
              </a:rPr>
              <a:t> (</a:t>
            </a:r>
            <a:r>
              <a:rPr lang="en-US" sz="1200" b="0" i="0" u="none" strike="noStrike" kern="1200" baseline="0" dirty="0" err="1" smtClean="0">
                <a:solidFill>
                  <a:schemeClr val="tx1"/>
                </a:solidFill>
                <a:latin typeface="Arial" charset="0"/>
                <a:ea typeface="+mn-ea"/>
                <a:cs typeface="+mn-cs"/>
              </a:rPr>
              <a:t>fremmedspråk</a:t>
            </a:r>
            <a:r>
              <a:rPr lang="en-US" sz="1200" b="0" i="0" u="none" strike="noStrike" kern="1200" baseline="0" dirty="0" smtClean="0">
                <a:solidFill>
                  <a:schemeClr val="tx1"/>
                </a:solidFill>
                <a:latin typeface="Arial" charset="0"/>
                <a:ea typeface="+mn-ea"/>
                <a:cs typeface="+mn-cs"/>
              </a:rPr>
              <a:t>, </a:t>
            </a:r>
            <a:r>
              <a:rPr lang="en-US" sz="1200" b="0" i="0" u="none" strike="noStrike" kern="1200" baseline="0" dirty="0" err="1" smtClean="0">
                <a:solidFill>
                  <a:schemeClr val="tx1"/>
                </a:solidFill>
                <a:latin typeface="Arial" charset="0"/>
                <a:ea typeface="+mn-ea"/>
                <a:cs typeface="+mn-cs"/>
              </a:rPr>
              <a:t>geografi</a:t>
            </a:r>
            <a:r>
              <a:rPr lang="en-US" sz="1200" b="0" i="0" u="none" strike="noStrike" kern="1200" baseline="0" dirty="0" smtClean="0">
                <a:solidFill>
                  <a:schemeClr val="tx1"/>
                </a:solidFill>
                <a:latin typeface="Arial" charset="0"/>
                <a:ea typeface="+mn-ea"/>
                <a:cs typeface="+mn-cs"/>
              </a:rPr>
              <a:t> </a:t>
            </a:r>
            <a:r>
              <a:rPr lang="en-US" sz="1200" b="0" i="0" u="none" strike="noStrike" kern="1200" baseline="0" dirty="0" err="1" smtClean="0">
                <a:solidFill>
                  <a:schemeClr val="tx1"/>
                </a:solidFill>
                <a:latin typeface="Arial" charset="0"/>
                <a:ea typeface="+mn-ea"/>
                <a:cs typeface="+mn-cs"/>
              </a:rPr>
              <a:t>og</a:t>
            </a:r>
            <a:r>
              <a:rPr lang="en-US" sz="1200" b="0" i="0" u="none" strike="noStrike" kern="1200" baseline="0" dirty="0" smtClean="0">
                <a:solidFill>
                  <a:schemeClr val="tx1"/>
                </a:solidFill>
                <a:latin typeface="Arial" charset="0"/>
                <a:ea typeface="+mn-ea"/>
                <a:cs typeface="+mn-cs"/>
              </a:rPr>
              <a:t> religion </a:t>
            </a:r>
            <a:r>
              <a:rPr lang="en-US" sz="1200" b="0" i="0" u="none" strike="noStrike" kern="1200" baseline="0" dirty="0" err="1" smtClean="0">
                <a:solidFill>
                  <a:schemeClr val="tx1"/>
                </a:solidFill>
                <a:latin typeface="Arial" charset="0"/>
                <a:ea typeface="+mn-ea"/>
                <a:cs typeface="+mn-cs"/>
              </a:rPr>
              <a:t>og</a:t>
            </a:r>
            <a:r>
              <a:rPr lang="en-US" sz="1200" b="0" i="0" u="none" strike="noStrike" kern="1200" baseline="0" dirty="0" smtClean="0">
                <a:solidFill>
                  <a:schemeClr val="tx1"/>
                </a:solidFill>
                <a:latin typeface="Arial" charset="0"/>
                <a:ea typeface="+mn-ea"/>
                <a:cs typeface="+mn-cs"/>
              </a:rPr>
              <a:t> </a:t>
            </a:r>
            <a:r>
              <a:rPr lang="en-US" sz="1200" b="0" i="0" u="none" strike="noStrike" kern="1200" baseline="0" dirty="0" err="1" smtClean="0">
                <a:solidFill>
                  <a:schemeClr val="tx1"/>
                </a:solidFill>
                <a:latin typeface="Arial" charset="0"/>
                <a:ea typeface="+mn-ea"/>
                <a:cs typeface="+mn-cs"/>
              </a:rPr>
              <a:t>etikk</a:t>
            </a:r>
            <a:r>
              <a:rPr lang="en-US" sz="1200" b="0" i="0" u="none" strike="noStrike" kern="1200" baseline="0" dirty="0" smtClean="0">
                <a:solidFill>
                  <a:schemeClr val="tx1"/>
                </a:solidFill>
                <a:latin typeface="Arial" charset="0"/>
                <a:ea typeface="+mn-ea"/>
                <a:cs typeface="+mn-cs"/>
              </a:rPr>
              <a:t>), </a:t>
            </a:r>
            <a:r>
              <a:rPr lang="en-US" sz="1200" b="0" i="0" u="none" strike="noStrike" kern="1200" baseline="0" dirty="0" err="1" smtClean="0">
                <a:solidFill>
                  <a:schemeClr val="tx1"/>
                </a:solidFill>
                <a:latin typeface="Arial" charset="0"/>
                <a:ea typeface="+mn-ea"/>
                <a:cs typeface="+mn-cs"/>
              </a:rPr>
              <a:t>og</a:t>
            </a:r>
            <a:r>
              <a:rPr lang="en-US" sz="1200" b="0" i="0" u="none" strike="noStrike" kern="1200" baseline="0" dirty="0" smtClean="0">
                <a:solidFill>
                  <a:schemeClr val="tx1"/>
                </a:solidFill>
                <a:latin typeface="Arial" charset="0"/>
                <a:ea typeface="+mn-ea"/>
                <a:cs typeface="+mn-cs"/>
              </a:rPr>
              <a:t> at 421 timer </a:t>
            </a:r>
            <a:r>
              <a:rPr lang="en-US" sz="1200" b="0" i="0" u="none" strike="noStrike" kern="1200" baseline="0" dirty="0" err="1" smtClean="0">
                <a:solidFill>
                  <a:schemeClr val="tx1"/>
                </a:solidFill>
                <a:latin typeface="Arial" charset="0"/>
                <a:ea typeface="+mn-ea"/>
                <a:cs typeface="+mn-cs"/>
              </a:rPr>
              <a:t>prosjekt</a:t>
            </a:r>
            <a:r>
              <a:rPr lang="en-US" sz="1200" b="0" i="0" u="none" strike="noStrike" kern="1200" baseline="0" dirty="0" smtClean="0">
                <a:solidFill>
                  <a:schemeClr val="tx1"/>
                </a:solidFill>
                <a:latin typeface="Arial" charset="0"/>
                <a:ea typeface="+mn-ea"/>
                <a:cs typeface="+mn-cs"/>
              </a:rPr>
              <a:t> </a:t>
            </a:r>
            <a:r>
              <a:rPr lang="en-US" sz="1200" b="0" i="0" u="none" strike="noStrike" kern="1200" baseline="0" dirty="0" err="1" smtClean="0">
                <a:solidFill>
                  <a:schemeClr val="tx1"/>
                </a:solidFill>
                <a:latin typeface="Arial" charset="0"/>
                <a:ea typeface="+mn-ea"/>
                <a:cs typeface="+mn-cs"/>
              </a:rPr>
              <a:t>til</a:t>
            </a:r>
            <a:r>
              <a:rPr lang="en-US" sz="1200" b="0" i="0" u="none" strike="noStrike" kern="1200" baseline="0" dirty="0" smtClean="0">
                <a:solidFill>
                  <a:schemeClr val="tx1"/>
                </a:solidFill>
                <a:latin typeface="Arial" charset="0"/>
                <a:ea typeface="+mn-ea"/>
                <a:cs typeface="+mn-cs"/>
              </a:rPr>
              <a:t> </a:t>
            </a:r>
            <a:r>
              <a:rPr lang="en-US" sz="1200" b="0" i="0" u="none" strike="noStrike" kern="1200" baseline="0" dirty="0" err="1" smtClean="0">
                <a:solidFill>
                  <a:schemeClr val="tx1"/>
                </a:solidFill>
                <a:latin typeface="Arial" charset="0"/>
                <a:ea typeface="+mn-ea"/>
                <a:cs typeface="+mn-cs"/>
              </a:rPr>
              <a:t>fordypning</a:t>
            </a:r>
            <a:r>
              <a:rPr lang="en-US" sz="1200" b="0" i="0" u="none" strike="noStrike" kern="1200" baseline="0" dirty="0" smtClean="0">
                <a:solidFill>
                  <a:schemeClr val="tx1"/>
                </a:solidFill>
                <a:latin typeface="Arial" charset="0"/>
                <a:ea typeface="+mn-ea"/>
                <a:cs typeface="+mn-cs"/>
              </a:rPr>
              <a:t> </a:t>
            </a:r>
            <a:r>
              <a:rPr lang="en-US" sz="1200" b="0" i="0" u="none" strike="noStrike" kern="1200" baseline="0" dirty="0" err="1" smtClean="0">
                <a:solidFill>
                  <a:schemeClr val="tx1"/>
                </a:solidFill>
                <a:latin typeface="Arial" charset="0"/>
                <a:ea typeface="+mn-ea"/>
                <a:cs typeface="+mn-cs"/>
              </a:rPr>
              <a:t>går</a:t>
            </a:r>
            <a:r>
              <a:rPr lang="en-US" sz="1200" b="0" i="0" u="none" strike="noStrike" kern="1200" baseline="0" dirty="0" smtClean="0">
                <a:solidFill>
                  <a:schemeClr val="tx1"/>
                </a:solidFill>
                <a:latin typeface="Arial" charset="0"/>
                <a:ea typeface="+mn-ea"/>
                <a:cs typeface="+mn-cs"/>
              </a:rPr>
              <a:t> </a:t>
            </a:r>
            <a:r>
              <a:rPr lang="en-US" sz="1200" b="0" i="0" u="none" strike="noStrike" kern="1200" baseline="0" dirty="0" err="1" smtClean="0">
                <a:solidFill>
                  <a:schemeClr val="tx1"/>
                </a:solidFill>
                <a:latin typeface="Arial" charset="0"/>
                <a:ea typeface="+mn-ea"/>
                <a:cs typeface="+mn-cs"/>
              </a:rPr>
              <a:t>ut.</a:t>
            </a:r>
            <a:r>
              <a:rPr lang="en-US" sz="1200" b="0" i="0" u="none" strike="noStrike" kern="1200" baseline="0" dirty="0" smtClean="0">
                <a:solidFill>
                  <a:schemeClr val="tx1"/>
                </a:solidFill>
                <a:latin typeface="Arial" charset="0"/>
                <a:ea typeface="+mn-ea"/>
                <a:cs typeface="+mn-cs"/>
              </a:rPr>
              <a:t> (s. 114)</a:t>
            </a:r>
            <a:endParaRPr lang="nn-NO" sz="1200" b="0" i="0" u="none" strike="noStrike" kern="1200" baseline="0" dirty="0" smtClean="0">
              <a:solidFill>
                <a:schemeClr val="tx1"/>
              </a:solidFill>
              <a:latin typeface="Arial" charset="0"/>
              <a:ea typeface="+mn-ea"/>
              <a:cs typeface="+mn-cs"/>
            </a:endParaRPr>
          </a:p>
          <a:p>
            <a:endParaRPr lang="nn-NO" sz="1200" b="0" i="0" u="none" strike="noStrike" kern="1200" baseline="0" dirty="0" smtClean="0">
              <a:solidFill>
                <a:schemeClr val="tx1"/>
              </a:solidFill>
              <a:latin typeface="Arial" charset="0"/>
              <a:ea typeface="+mn-ea"/>
              <a:cs typeface="+mn-cs"/>
            </a:endParaRPr>
          </a:p>
          <a:p>
            <a:endParaRPr lang="nn-NO" sz="1200" b="0" i="0" u="none" strike="noStrike" kern="1200" baseline="0" dirty="0" smtClean="0">
              <a:solidFill>
                <a:schemeClr val="tx1"/>
              </a:solidFill>
              <a:latin typeface="Arial" charset="0"/>
              <a:ea typeface="+mn-ea"/>
              <a:cs typeface="+mn-cs"/>
            </a:endParaRPr>
          </a:p>
          <a:p>
            <a:r>
              <a:rPr lang="nb-NO" sz="1200" b="0" i="0" u="none" strike="noStrike" kern="1200" baseline="0" dirty="0" smtClean="0">
                <a:solidFill>
                  <a:schemeClr val="tx1"/>
                </a:solidFill>
                <a:latin typeface="Arial" charset="0"/>
                <a:ea typeface="+mn-ea"/>
                <a:cs typeface="+mn-cs"/>
              </a:rPr>
              <a:t>Departementet viser til at flertallet av elevene i utdanningsprogram for medier og kommunikasjon velger et løp mot generell studiekompetanse. En yrkesfaglig struktur, med mindre omfang av fellesfag og større omfang av yrkesfag, gjør imidlertid at elevene får et svakere utgangspunkt for høyere utdanning. </a:t>
            </a:r>
          </a:p>
          <a:p>
            <a:endParaRPr lang="nn-NO" sz="1200" b="0" i="0" u="none" strike="noStrike" kern="1200" baseline="0" dirty="0" smtClean="0">
              <a:solidFill>
                <a:schemeClr val="tx1"/>
              </a:solidFill>
              <a:latin typeface="Arial" charset="0"/>
              <a:ea typeface="+mn-ea"/>
              <a:cs typeface="+mn-cs"/>
            </a:endParaRPr>
          </a:p>
          <a:p>
            <a:endParaRPr lang="nn-NO" sz="1200" b="0" i="0" u="none" strike="noStrike" kern="1200" baseline="0" dirty="0" smtClean="0">
              <a:solidFill>
                <a:schemeClr val="tx1"/>
              </a:solidFill>
              <a:latin typeface="Arial" charset="0"/>
              <a:ea typeface="+mn-ea"/>
              <a:cs typeface="+mn-cs"/>
            </a:endParaRPr>
          </a:p>
          <a:p>
            <a:endParaRPr lang="nn-NO" sz="1200" b="0" i="0" u="none" strike="noStrike" kern="1200" baseline="0" dirty="0" smtClean="0">
              <a:solidFill>
                <a:schemeClr val="tx1"/>
              </a:solidFill>
              <a:latin typeface="Arial" charset="0"/>
              <a:ea typeface="+mn-ea"/>
              <a:cs typeface="+mn-cs"/>
            </a:endParaRPr>
          </a:p>
          <a:p>
            <a:r>
              <a:rPr lang="nb-NO" sz="1200" b="0" i="0" u="none" strike="noStrike" kern="1200" baseline="0" dirty="0" smtClean="0">
                <a:solidFill>
                  <a:schemeClr val="tx1"/>
                </a:solidFill>
                <a:latin typeface="Arial" charset="0"/>
                <a:ea typeface="+mn-ea"/>
                <a:cs typeface="+mn-cs"/>
              </a:rPr>
              <a:t>Mer fellesfag vil gjøre elevene bedre forberedt på videre studier, samtidig som elevene fortsatt vil ha et betydelig innslag av medie- og kommunikasjonsfag. </a:t>
            </a:r>
          </a:p>
          <a:p>
            <a:endParaRPr lang="nb-NO" sz="1200" b="0" i="0" u="none" strike="noStrike" kern="1200" baseline="0" dirty="0" smtClean="0">
              <a:solidFill>
                <a:schemeClr val="tx1"/>
              </a:solidFill>
              <a:latin typeface="Arial" charset="0"/>
              <a:ea typeface="+mn-ea"/>
              <a:cs typeface="+mn-cs"/>
            </a:endParaRPr>
          </a:p>
          <a:p>
            <a:endParaRPr lang="nn-NO" sz="1200" b="0" i="0" u="none" strike="noStrike" kern="1200" baseline="0" dirty="0" smtClean="0">
              <a:solidFill>
                <a:schemeClr val="tx1"/>
              </a:solidFill>
              <a:latin typeface="Arial" charset="0"/>
              <a:ea typeface="+mn-ea"/>
              <a:cs typeface="+mn-cs"/>
            </a:endParaRPr>
          </a:p>
          <a:p>
            <a:endParaRPr lang="nn-NO" sz="1200" b="0" i="0" u="none" strike="noStrike" kern="1200" baseline="0" dirty="0" smtClean="0">
              <a:solidFill>
                <a:schemeClr val="tx1"/>
              </a:solidFill>
              <a:latin typeface="Arial" charset="0"/>
              <a:ea typeface="+mn-ea"/>
              <a:cs typeface="+mn-cs"/>
            </a:endParaRPr>
          </a:p>
          <a:p>
            <a:endParaRPr lang="nn-NO" sz="1200" b="0" i="0" u="none" strike="noStrike" kern="1200" baseline="0" dirty="0" smtClean="0">
              <a:solidFill>
                <a:schemeClr val="tx1"/>
              </a:solidFill>
              <a:latin typeface="Arial" charset="0"/>
              <a:ea typeface="+mn-ea"/>
              <a:cs typeface="+mn-cs"/>
            </a:endParaRPr>
          </a:p>
          <a:p>
            <a:r>
              <a:rPr lang="nn-NO" sz="1200" b="0" i="0" u="none" strike="noStrike" kern="1200" baseline="0" dirty="0" smtClean="0">
                <a:solidFill>
                  <a:schemeClr val="tx1"/>
                </a:solidFill>
                <a:latin typeface="Arial" charset="0"/>
                <a:ea typeface="+mn-ea"/>
                <a:cs typeface="+mn-cs"/>
              </a:rPr>
              <a:t>Departementet tar sikte på å </a:t>
            </a:r>
            <a:r>
              <a:rPr lang="nn-NO" sz="1200" b="0" i="0" u="none" strike="noStrike" kern="1200" baseline="0" dirty="0" err="1" smtClean="0">
                <a:solidFill>
                  <a:schemeClr val="tx1"/>
                </a:solidFill>
                <a:latin typeface="Arial" charset="0"/>
                <a:ea typeface="+mn-ea"/>
                <a:cs typeface="+mn-cs"/>
              </a:rPr>
              <a:t>videreføre</a:t>
            </a:r>
            <a:r>
              <a:rPr lang="nn-NO" sz="1200" b="0" i="0" u="none" strike="noStrike" kern="1200" baseline="0" dirty="0" smtClean="0">
                <a:solidFill>
                  <a:schemeClr val="tx1"/>
                </a:solidFill>
                <a:latin typeface="Arial" charset="0"/>
                <a:ea typeface="+mn-ea"/>
                <a:cs typeface="+mn-cs"/>
              </a:rPr>
              <a:t> </a:t>
            </a:r>
            <a:r>
              <a:rPr lang="nn-NO" sz="1200" b="0" i="0" u="none" strike="noStrike" kern="1200" baseline="0" dirty="0" err="1" smtClean="0">
                <a:solidFill>
                  <a:schemeClr val="tx1"/>
                </a:solidFill>
                <a:latin typeface="Arial" charset="0"/>
                <a:ea typeface="+mn-ea"/>
                <a:cs typeface="+mn-cs"/>
              </a:rPr>
              <a:t>lærefagene</a:t>
            </a:r>
            <a:r>
              <a:rPr lang="nn-NO" sz="1200" b="0" i="0" u="none" strike="noStrike" kern="1200" baseline="0" dirty="0" smtClean="0">
                <a:solidFill>
                  <a:schemeClr val="tx1"/>
                </a:solidFill>
                <a:latin typeface="Arial" charset="0"/>
                <a:ea typeface="+mn-ea"/>
                <a:cs typeface="+mn-cs"/>
              </a:rPr>
              <a:t> fotograf og </a:t>
            </a:r>
            <a:r>
              <a:rPr lang="nn-NO" sz="1200" b="0" i="0" u="none" strike="noStrike" kern="1200" baseline="0" dirty="0" err="1" smtClean="0">
                <a:solidFill>
                  <a:schemeClr val="tx1"/>
                </a:solidFill>
                <a:latin typeface="Arial" charset="0"/>
                <a:ea typeface="+mn-ea"/>
                <a:cs typeface="+mn-cs"/>
              </a:rPr>
              <a:t>mediegrafiker</a:t>
            </a:r>
            <a:r>
              <a:rPr lang="nn-NO" sz="1200" b="0" i="0" u="none" strike="noStrike" kern="1200" baseline="0" dirty="0" smtClean="0">
                <a:solidFill>
                  <a:schemeClr val="tx1"/>
                </a:solidFill>
                <a:latin typeface="Arial" charset="0"/>
                <a:ea typeface="+mn-ea"/>
                <a:cs typeface="+mn-cs"/>
              </a:rPr>
              <a:t> og yrkeskompetansen som </a:t>
            </a:r>
            <a:r>
              <a:rPr lang="nn-NO" sz="1200" b="0" i="0" u="none" strike="noStrike" kern="1200" baseline="0" dirty="0" err="1" smtClean="0">
                <a:solidFill>
                  <a:schemeClr val="tx1"/>
                </a:solidFill>
                <a:latin typeface="Arial" charset="0"/>
                <a:ea typeface="+mn-ea"/>
                <a:cs typeface="+mn-cs"/>
              </a:rPr>
              <a:t>mediedesigner</a:t>
            </a:r>
            <a:r>
              <a:rPr lang="nn-NO" sz="1200" b="0" i="0" u="none" strike="noStrike" kern="1200" baseline="0" dirty="0" smtClean="0">
                <a:solidFill>
                  <a:schemeClr val="tx1"/>
                </a:solidFill>
                <a:latin typeface="Arial" charset="0"/>
                <a:ea typeface="+mn-ea"/>
                <a:cs typeface="+mn-cs"/>
              </a:rPr>
              <a:t> </a:t>
            </a:r>
            <a:r>
              <a:rPr lang="nn-NO" sz="1200" b="0" i="0" u="none" strike="noStrike" kern="1200" baseline="0" dirty="0" err="1" smtClean="0">
                <a:solidFill>
                  <a:schemeClr val="tx1"/>
                </a:solidFill>
                <a:latin typeface="Arial" charset="0"/>
                <a:ea typeface="+mn-ea"/>
                <a:cs typeface="+mn-cs"/>
              </a:rPr>
              <a:t>innenfor</a:t>
            </a:r>
            <a:r>
              <a:rPr lang="nn-NO" sz="1200" b="0" i="0" u="none" strike="noStrike" kern="1200" baseline="0" dirty="0" smtClean="0">
                <a:solidFill>
                  <a:schemeClr val="tx1"/>
                </a:solidFill>
                <a:latin typeface="Arial" charset="0"/>
                <a:ea typeface="+mn-ea"/>
                <a:cs typeface="+mn-cs"/>
              </a:rPr>
              <a:t> en ny struktur, og legge til rette for etablering av nye lærefag, slik Faglig råd for </a:t>
            </a:r>
            <a:r>
              <a:rPr lang="nn-NO" sz="1200" b="0" i="0" u="none" strike="noStrike" kern="1200" baseline="0" dirty="0" err="1" smtClean="0">
                <a:solidFill>
                  <a:schemeClr val="tx1"/>
                </a:solidFill>
                <a:latin typeface="Arial" charset="0"/>
                <a:ea typeface="+mn-ea"/>
                <a:cs typeface="+mn-cs"/>
              </a:rPr>
              <a:t>medier</a:t>
            </a:r>
            <a:r>
              <a:rPr lang="nn-NO" sz="1200" b="0" i="0" u="none" strike="noStrike" kern="1200" baseline="0" dirty="0" smtClean="0">
                <a:solidFill>
                  <a:schemeClr val="tx1"/>
                </a:solidFill>
                <a:latin typeface="Arial" charset="0"/>
                <a:ea typeface="+mn-ea"/>
                <a:cs typeface="+mn-cs"/>
              </a:rPr>
              <a:t> og kommunikasjon foreslår. Dette må </a:t>
            </a:r>
            <a:r>
              <a:rPr lang="nn-NO" sz="1200" b="0" i="0" u="none" strike="noStrike" kern="1200" baseline="0" dirty="0" err="1" smtClean="0">
                <a:solidFill>
                  <a:schemeClr val="tx1"/>
                </a:solidFill>
                <a:latin typeface="Arial" charset="0"/>
                <a:ea typeface="+mn-ea"/>
                <a:cs typeface="+mn-cs"/>
              </a:rPr>
              <a:t>imidlertid</a:t>
            </a:r>
            <a:r>
              <a:rPr lang="nn-NO" sz="1200" b="0" i="0" u="none" strike="noStrike" kern="1200" baseline="0" dirty="0" smtClean="0">
                <a:solidFill>
                  <a:schemeClr val="tx1"/>
                </a:solidFill>
                <a:latin typeface="Arial" charset="0"/>
                <a:ea typeface="+mn-ea"/>
                <a:cs typeface="+mn-cs"/>
              </a:rPr>
              <a:t> ses i </a:t>
            </a:r>
            <a:r>
              <a:rPr lang="nn-NO" sz="1200" b="0" i="0" u="none" strike="noStrike" kern="1200" baseline="0" dirty="0" err="1" smtClean="0">
                <a:solidFill>
                  <a:schemeClr val="tx1"/>
                </a:solidFill>
                <a:latin typeface="Arial" charset="0"/>
                <a:ea typeface="+mn-ea"/>
                <a:cs typeface="+mn-cs"/>
              </a:rPr>
              <a:t>sammenheng</a:t>
            </a:r>
            <a:r>
              <a:rPr lang="nn-NO" sz="1200" b="0" i="0" u="none" strike="noStrike" kern="1200" baseline="0" dirty="0" smtClean="0">
                <a:solidFill>
                  <a:schemeClr val="tx1"/>
                </a:solidFill>
                <a:latin typeface="Arial" charset="0"/>
                <a:ea typeface="+mn-ea"/>
                <a:cs typeface="+mn-cs"/>
              </a:rPr>
              <a:t> med forslaget om gjennomgang av den yrkesfaglige </a:t>
            </a:r>
            <a:r>
              <a:rPr lang="nn-NO" sz="1200" b="0" i="0" u="none" strike="noStrike" kern="1200" baseline="0" dirty="0" err="1" smtClean="0">
                <a:solidFill>
                  <a:schemeClr val="tx1"/>
                </a:solidFill>
                <a:latin typeface="Arial" charset="0"/>
                <a:ea typeface="+mn-ea"/>
                <a:cs typeface="+mn-cs"/>
              </a:rPr>
              <a:t>tilbudsstrukturen</a:t>
            </a:r>
            <a:r>
              <a:rPr lang="nn-NO" sz="1200" b="0" i="0" u="none" strike="noStrike" kern="1200" baseline="0" dirty="0" smtClean="0">
                <a:solidFill>
                  <a:schemeClr val="tx1"/>
                </a:solidFill>
                <a:latin typeface="Arial" charset="0"/>
                <a:ea typeface="+mn-ea"/>
                <a:cs typeface="+mn-cs"/>
              </a:rPr>
              <a:t> (</a:t>
            </a:r>
            <a:r>
              <a:rPr lang="nn-NO" sz="1200" b="0" i="0" u="none" strike="noStrike" kern="1200" baseline="0" dirty="0" err="1" smtClean="0">
                <a:solidFill>
                  <a:schemeClr val="tx1"/>
                </a:solidFill>
                <a:latin typeface="Arial" charset="0"/>
                <a:ea typeface="+mn-ea"/>
                <a:cs typeface="+mn-cs"/>
              </a:rPr>
              <a:t>se</a:t>
            </a:r>
            <a:r>
              <a:rPr lang="nn-NO" sz="1200" b="0" i="0" u="none" strike="noStrike" kern="1200" baseline="0" dirty="0" smtClean="0">
                <a:solidFill>
                  <a:schemeClr val="tx1"/>
                </a:solidFill>
                <a:latin typeface="Arial" charset="0"/>
                <a:ea typeface="+mn-ea"/>
                <a:cs typeface="+mn-cs"/>
              </a:rPr>
              <a:t> punkt 6.2.1). </a:t>
            </a:r>
            <a:endParaRPr lang="nn-NO" dirty="0"/>
          </a:p>
        </p:txBody>
      </p:sp>
      <p:sp>
        <p:nvSpPr>
          <p:cNvPr id="4" name="Plassholder for lysbildenummer 3"/>
          <p:cNvSpPr>
            <a:spLocks noGrp="1"/>
          </p:cNvSpPr>
          <p:nvPr>
            <p:ph type="sldNum" sz="quarter" idx="10"/>
          </p:nvPr>
        </p:nvSpPr>
        <p:spPr/>
        <p:txBody>
          <a:bodyPr/>
          <a:lstStyle/>
          <a:p>
            <a:fld id="{AFE2292A-2AA3-48EB-BF06-81E36C625BF6}" type="slidenum">
              <a:rPr lang="nb-NO" smtClean="0"/>
              <a:pPr/>
              <a:t>27</a:t>
            </a:fld>
            <a:endParaRPr lang="nb-NO"/>
          </a:p>
        </p:txBody>
      </p:sp>
    </p:spTree>
    <p:extLst>
      <p:ext uri="{BB962C8B-B14F-4D97-AF65-F5344CB8AC3E}">
        <p14:creationId xmlns:p14="http://schemas.microsoft.com/office/powerpoint/2010/main" val="19971778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n-NO" dirty="0" err="1" smtClean="0"/>
              <a:t>Utdanningsspeilet</a:t>
            </a:r>
            <a:r>
              <a:rPr lang="nn-NO" dirty="0" smtClean="0"/>
              <a:t> 2012 – 86% etter 5 år</a:t>
            </a:r>
            <a:endParaRPr lang="nn-NO" dirty="0"/>
          </a:p>
        </p:txBody>
      </p:sp>
      <p:sp>
        <p:nvSpPr>
          <p:cNvPr id="4" name="Plassholder for lysbildenummer 3"/>
          <p:cNvSpPr>
            <a:spLocks noGrp="1"/>
          </p:cNvSpPr>
          <p:nvPr>
            <p:ph type="sldNum" sz="quarter" idx="10"/>
          </p:nvPr>
        </p:nvSpPr>
        <p:spPr/>
        <p:txBody>
          <a:bodyPr/>
          <a:lstStyle/>
          <a:p>
            <a:fld id="{AFE2292A-2AA3-48EB-BF06-81E36C625BF6}" type="slidenum">
              <a:rPr lang="nb-NO" smtClean="0"/>
              <a:pPr/>
              <a:t>28</a:t>
            </a:fld>
            <a:endParaRPr lang="nb-NO"/>
          </a:p>
        </p:txBody>
      </p:sp>
    </p:spTree>
    <p:extLst>
      <p:ext uri="{BB962C8B-B14F-4D97-AF65-F5344CB8AC3E}">
        <p14:creationId xmlns:p14="http://schemas.microsoft.com/office/powerpoint/2010/main" val="14170152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n-NO" dirty="0"/>
          </a:p>
        </p:txBody>
      </p:sp>
      <p:sp>
        <p:nvSpPr>
          <p:cNvPr id="4" name="Plassholder for lysbildenummer 3"/>
          <p:cNvSpPr>
            <a:spLocks noGrp="1"/>
          </p:cNvSpPr>
          <p:nvPr>
            <p:ph type="sldNum" sz="quarter" idx="10"/>
          </p:nvPr>
        </p:nvSpPr>
        <p:spPr/>
        <p:txBody>
          <a:bodyPr/>
          <a:lstStyle/>
          <a:p>
            <a:fld id="{AFE2292A-2AA3-48EB-BF06-81E36C625BF6}" type="slidenum">
              <a:rPr lang="nb-NO" smtClean="0"/>
              <a:pPr/>
              <a:t>29</a:t>
            </a:fld>
            <a:endParaRPr lang="nb-NO"/>
          </a:p>
        </p:txBody>
      </p:sp>
    </p:spTree>
    <p:extLst>
      <p:ext uri="{BB962C8B-B14F-4D97-AF65-F5344CB8AC3E}">
        <p14:creationId xmlns:p14="http://schemas.microsoft.com/office/powerpoint/2010/main" val="22871000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n-NO" dirty="0" err="1" smtClean="0"/>
              <a:t>Frafall</a:t>
            </a:r>
            <a:endParaRPr lang="nn-NO" dirty="0" smtClean="0"/>
          </a:p>
          <a:p>
            <a:r>
              <a:rPr lang="nb-NO" dirty="0" smtClean="0"/>
              <a:t>Bare </a:t>
            </a:r>
            <a:r>
              <a:rPr lang="nn-NO" dirty="0" smtClean="0"/>
              <a:t>15 prosent av det totale elevkullet </a:t>
            </a:r>
            <a:r>
              <a:rPr lang="nn-NO" dirty="0" err="1" smtClean="0"/>
              <a:t>avslutter</a:t>
            </a:r>
            <a:r>
              <a:rPr lang="nn-NO" dirty="0" smtClean="0"/>
              <a:t> med fag- eller </a:t>
            </a:r>
            <a:r>
              <a:rPr lang="nn-NO" dirty="0" err="1" smtClean="0"/>
              <a:t>svennebrev</a:t>
            </a:r>
            <a:r>
              <a:rPr lang="nn-NO" dirty="0" smtClean="0"/>
              <a:t> eller yrkeskompetanse</a:t>
            </a:r>
          </a:p>
          <a:p>
            <a:r>
              <a:rPr lang="nb-NO" dirty="0" smtClean="0"/>
              <a:t>Relevans for samfunnets og arbeidslivets framtidige behov for kompetanse </a:t>
            </a:r>
            <a:endParaRPr lang="nn-NO" dirty="0" smtClean="0"/>
          </a:p>
          <a:p>
            <a:endParaRPr lang="nn-NO" dirty="0"/>
          </a:p>
        </p:txBody>
      </p:sp>
      <p:sp>
        <p:nvSpPr>
          <p:cNvPr id="4" name="Plassholder for lysbildenummer 3"/>
          <p:cNvSpPr>
            <a:spLocks noGrp="1"/>
          </p:cNvSpPr>
          <p:nvPr>
            <p:ph type="sldNum" sz="quarter" idx="10"/>
          </p:nvPr>
        </p:nvSpPr>
        <p:spPr/>
        <p:txBody>
          <a:bodyPr/>
          <a:lstStyle/>
          <a:p>
            <a:fld id="{AFE2292A-2AA3-48EB-BF06-81E36C625BF6}" type="slidenum">
              <a:rPr lang="nb-NO" smtClean="0"/>
              <a:pPr/>
              <a:t>30</a:t>
            </a:fld>
            <a:endParaRPr lang="nb-NO"/>
          </a:p>
        </p:txBody>
      </p:sp>
    </p:spTree>
    <p:extLst>
      <p:ext uri="{BB962C8B-B14F-4D97-AF65-F5344CB8AC3E}">
        <p14:creationId xmlns:p14="http://schemas.microsoft.com/office/powerpoint/2010/main" val="2499426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n-NO" sz="1200" b="0" i="0" u="none" strike="noStrike" kern="1200" baseline="0" dirty="0" smtClean="0">
                <a:solidFill>
                  <a:schemeClr val="tx1"/>
                </a:solidFill>
                <a:latin typeface="Arial" charset="0"/>
                <a:ea typeface="+mn-ea"/>
                <a:cs typeface="+mn-cs"/>
              </a:rPr>
              <a:t>Vibe: Har tatt som føresetnad at MK bør være studiespes utan at tallene de bruker viser at hybriden er et problem, tvert i mot er det positiv samanheng mellom å gå på MK og å oppnå studiekomp s. 77</a:t>
            </a:r>
          </a:p>
          <a:p>
            <a:endParaRPr lang="nn-NO" sz="1200" b="0" i="0" u="none" strike="noStrike" kern="1200" baseline="0" dirty="0" smtClean="0">
              <a:solidFill>
                <a:schemeClr val="tx1"/>
              </a:solidFill>
              <a:latin typeface="Arial" charset="0"/>
              <a:ea typeface="+mn-ea"/>
              <a:cs typeface="+mn-cs"/>
            </a:endParaRPr>
          </a:p>
          <a:p>
            <a:r>
              <a:rPr lang="nb-NO" sz="1200" b="0" i="0" u="none" strike="noStrike" kern="1200" baseline="0" dirty="0" smtClean="0">
                <a:solidFill>
                  <a:schemeClr val="tx1"/>
                </a:solidFill>
                <a:latin typeface="Arial" charset="0"/>
                <a:ea typeface="+mn-ea"/>
                <a:cs typeface="+mn-cs"/>
              </a:rPr>
              <a:t>Jenter fra kullene etter Kunnskapsløftet som har fulgt studieforberedende Vg3-kurs på enten Medier og kommunikasjon eller Naturbruk er de som i størst grad oppnår studiekompetanse, når karakternivået holdes konstant. Lavest kompetanseoppnåelsesgrad finner vi blant gutter på studieforberedende utdanningsprogram før innføringen av Kunnskapsløftet s 80</a:t>
            </a:r>
            <a:endParaRPr lang="nn-NO" sz="1200" b="0" i="0" u="none" strike="noStrike" kern="1200" baseline="0" dirty="0" smtClean="0">
              <a:solidFill>
                <a:schemeClr val="tx1"/>
              </a:solidFill>
              <a:latin typeface="Arial" charset="0"/>
              <a:ea typeface="+mn-ea"/>
              <a:cs typeface="+mn-cs"/>
            </a:endParaRPr>
          </a:p>
          <a:p>
            <a:endParaRPr lang="nn-NO" sz="1200" b="0" i="0" u="none" strike="noStrike" kern="1200" baseline="0" dirty="0" smtClean="0">
              <a:solidFill>
                <a:schemeClr val="tx1"/>
              </a:solidFill>
              <a:latin typeface="Arial" charset="0"/>
              <a:ea typeface="+mn-ea"/>
              <a:cs typeface="+mn-cs"/>
            </a:endParaRPr>
          </a:p>
          <a:p>
            <a:r>
              <a:rPr lang="nb-NO" sz="1200" b="0" i="0" u="none" strike="noStrike" kern="1200" baseline="0" dirty="0" smtClean="0">
                <a:solidFill>
                  <a:schemeClr val="tx1"/>
                </a:solidFill>
                <a:latin typeface="Arial" charset="0"/>
                <a:ea typeface="+mn-ea"/>
                <a:cs typeface="+mn-cs"/>
              </a:rPr>
              <a:t>Elever som tilhører kullene etter innføringen av Kunnskapsløftet oppnår dessuten kompetanse i litt større grad enn kullene før. Dessuten finner vi en positiv effekt av å ha gått på de yrkesfaglige utdanningsprogrammene Naturbruk og Medier og kommunikasjon sammenliknet med de tre studieforberedende utdanningsprogrammene. For påbyggselevene finner vi ingen effekt sammenliknet med studieforberedende. </a:t>
            </a:r>
            <a:endParaRPr lang="nn-NO" sz="1200" b="0" i="0" u="none" strike="noStrike" kern="1200" baseline="0" dirty="0" smtClean="0">
              <a:solidFill>
                <a:schemeClr val="tx1"/>
              </a:solidFill>
              <a:latin typeface="Arial" charset="0"/>
              <a:ea typeface="+mn-ea"/>
              <a:cs typeface="+mn-cs"/>
            </a:endParaRPr>
          </a:p>
          <a:p>
            <a:endParaRPr lang="nn-NO" sz="1200" b="0" i="0" u="none" strike="noStrike" kern="1200" baseline="0" dirty="0" smtClean="0">
              <a:solidFill>
                <a:schemeClr val="tx1"/>
              </a:solidFill>
              <a:latin typeface="Arial" charset="0"/>
              <a:ea typeface="+mn-ea"/>
              <a:cs typeface="+mn-cs"/>
            </a:endParaRPr>
          </a:p>
          <a:p>
            <a:r>
              <a:rPr lang="nn-NO" sz="1200" b="0" i="0" u="none" strike="noStrike" kern="1200" baseline="0" dirty="0" err="1" smtClean="0">
                <a:solidFill>
                  <a:schemeClr val="tx1"/>
                </a:solidFill>
                <a:latin typeface="Arial" charset="0"/>
                <a:ea typeface="+mn-ea"/>
                <a:cs typeface="+mn-cs"/>
              </a:rPr>
              <a:t>Akademisering</a:t>
            </a:r>
            <a:r>
              <a:rPr lang="nn-NO" sz="1200" b="0" i="0" u="none" strike="noStrike" kern="1200" baseline="0" dirty="0" smtClean="0">
                <a:solidFill>
                  <a:schemeClr val="tx1"/>
                </a:solidFill>
                <a:latin typeface="Arial" charset="0"/>
                <a:ea typeface="+mn-ea"/>
                <a:cs typeface="+mn-cs"/>
              </a:rPr>
              <a:t> av </a:t>
            </a:r>
            <a:r>
              <a:rPr lang="nn-NO" sz="1200" b="0" i="0" u="none" strike="noStrike" kern="1200" baseline="0" dirty="0" err="1" smtClean="0">
                <a:solidFill>
                  <a:schemeClr val="tx1"/>
                </a:solidFill>
                <a:latin typeface="Arial" charset="0"/>
                <a:ea typeface="+mn-ea"/>
                <a:cs typeface="+mn-cs"/>
              </a:rPr>
              <a:t>videregående</a:t>
            </a:r>
            <a:endParaRPr lang="nn-NO" sz="1200" b="0" i="0" u="none" strike="noStrike" kern="1200" baseline="0" dirty="0" smtClean="0">
              <a:solidFill>
                <a:schemeClr val="tx1"/>
              </a:solidFill>
              <a:latin typeface="Arial" charset="0"/>
              <a:ea typeface="+mn-ea"/>
              <a:cs typeface="+mn-cs"/>
            </a:endParaRPr>
          </a:p>
          <a:p>
            <a:r>
              <a:rPr lang="nn-NO" sz="1200" b="0" i="0" u="none" strike="noStrike" kern="1200" baseline="0" dirty="0" smtClean="0">
                <a:solidFill>
                  <a:schemeClr val="tx1"/>
                </a:solidFill>
                <a:latin typeface="Arial" charset="0"/>
                <a:ea typeface="+mn-ea"/>
                <a:cs typeface="+mn-cs"/>
              </a:rPr>
              <a:t>Vibe </a:t>
            </a:r>
            <a:r>
              <a:rPr lang="nn-NO" sz="1200" b="0" i="0" u="none" strike="noStrike" kern="1200" baseline="0" dirty="0" err="1" smtClean="0">
                <a:solidFill>
                  <a:schemeClr val="tx1"/>
                </a:solidFill>
                <a:latin typeface="Arial" charset="0"/>
                <a:ea typeface="+mn-ea"/>
                <a:cs typeface="+mn-cs"/>
              </a:rPr>
              <a:t>m.fl</a:t>
            </a:r>
            <a:r>
              <a:rPr lang="nn-NO" sz="1200" b="0" i="0" u="none" strike="noStrike" kern="1200" baseline="0" dirty="0" smtClean="0">
                <a:solidFill>
                  <a:schemeClr val="tx1"/>
                </a:solidFill>
                <a:latin typeface="Arial" charset="0"/>
                <a:ea typeface="+mn-ea"/>
                <a:cs typeface="+mn-cs"/>
              </a:rPr>
              <a:t>. (2012)</a:t>
            </a:r>
          </a:p>
          <a:p>
            <a:endParaRPr lang="en-US" dirty="0"/>
          </a:p>
        </p:txBody>
      </p:sp>
      <p:sp>
        <p:nvSpPr>
          <p:cNvPr id="4" name="Plassholder for lysbildenummer 3"/>
          <p:cNvSpPr>
            <a:spLocks noGrp="1"/>
          </p:cNvSpPr>
          <p:nvPr>
            <p:ph type="sldNum" sz="quarter" idx="10"/>
          </p:nvPr>
        </p:nvSpPr>
        <p:spPr/>
        <p:txBody>
          <a:bodyPr/>
          <a:lstStyle/>
          <a:p>
            <a:fld id="{AFE2292A-2AA3-48EB-BF06-81E36C625BF6}" type="slidenum">
              <a:rPr lang="nb-NO" smtClean="0"/>
              <a:pPr/>
              <a:t>3</a:t>
            </a:fld>
            <a:endParaRPr lang="nb-NO"/>
          </a:p>
        </p:txBody>
      </p:sp>
    </p:spTree>
    <p:extLst>
      <p:ext uri="{BB962C8B-B14F-4D97-AF65-F5344CB8AC3E}">
        <p14:creationId xmlns:p14="http://schemas.microsoft.com/office/powerpoint/2010/main" val="103697674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n-NO" dirty="0" err="1" smtClean="0"/>
              <a:t>Frafall</a:t>
            </a:r>
            <a:endParaRPr lang="nn-NO" dirty="0" smtClean="0"/>
          </a:p>
          <a:p>
            <a:r>
              <a:rPr lang="nb-NO" dirty="0" smtClean="0"/>
              <a:t>Bare </a:t>
            </a:r>
            <a:r>
              <a:rPr lang="nn-NO" dirty="0" smtClean="0"/>
              <a:t>15 prosent av det totale elevkullet </a:t>
            </a:r>
            <a:r>
              <a:rPr lang="nn-NO" dirty="0" err="1" smtClean="0"/>
              <a:t>avslutter</a:t>
            </a:r>
            <a:r>
              <a:rPr lang="nn-NO" dirty="0" smtClean="0"/>
              <a:t> med fag- eller </a:t>
            </a:r>
            <a:r>
              <a:rPr lang="nn-NO" dirty="0" err="1" smtClean="0"/>
              <a:t>svennebrev</a:t>
            </a:r>
            <a:r>
              <a:rPr lang="nn-NO" dirty="0" smtClean="0"/>
              <a:t> eller yrkeskompetanse</a:t>
            </a:r>
          </a:p>
          <a:p>
            <a:r>
              <a:rPr lang="nb-NO" dirty="0" smtClean="0"/>
              <a:t>Relevans for samfunnets og arbeidslivets framtidige behov for kompetanse </a:t>
            </a:r>
            <a:endParaRPr lang="nn-NO" dirty="0" smtClean="0"/>
          </a:p>
          <a:p>
            <a:endParaRPr lang="nn-NO" dirty="0"/>
          </a:p>
        </p:txBody>
      </p:sp>
      <p:sp>
        <p:nvSpPr>
          <p:cNvPr id="4" name="Plassholder for lysbildenummer 3"/>
          <p:cNvSpPr>
            <a:spLocks noGrp="1"/>
          </p:cNvSpPr>
          <p:nvPr>
            <p:ph type="sldNum" sz="quarter" idx="10"/>
          </p:nvPr>
        </p:nvSpPr>
        <p:spPr/>
        <p:txBody>
          <a:bodyPr/>
          <a:lstStyle/>
          <a:p>
            <a:fld id="{AFE2292A-2AA3-48EB-BF06-81E36C625BF6}" type="slidenum">
              <a:rPr lang="nb-NO" smtClean="0"/>
              <a:pPr/>
              <a:t>31</a:t>
            </a:fld>
            <a:endParaRPr lang="nb-NO"/>
          </a:p>
        </p:txBody>
      </p:sp>
    </p:spTree>
    <p:extLst>
      <p:ext uri="{BB962C8B-B14F-4D97-AF65-F5344CB8AC3E}">
        <p14:creationId xmlns:p14="http://schemas.microsoft.com/office/powerpoint/2010/main" val="24994265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kern="1200" dirty="0" err="1" smtClean="0">
                <a:solidFill>
                  <a:schemeClr val="tx1"/>
                </a:solidFill>
                <a:effectLst/>
                <a:latin typeface="Arial" charset="0"/>
                <a:ea typeface="+mn-ea"/>
                <a:cs typeface="+mn-cs"/>
              </a:rPr>
              <a:t>Frå</a:t>
            </a:r>
            <a:r>
              <a:rPr lang="nb-NO" sz="1200" kern="1200" dirty="0" smtClean="0">
                <a:solidFill>
                  <a:schemeClr val="tx1"/>
                </a:solidFill>
                <a:effectLst/>
                <a:latin typeface="Arial" charset="0"/>
                <a:ea typeface="+mn-ea"/>
                <a:cs typeface="+mn-cs"/>
              </a:rPr>
              <a:t> </a:t>
            </a:r>
            <a:r>
              <a:rPr lang="nb-NO" sz="1200" kern="1200" dirty="0" err="1" smtClean="0">
                <a:solidFill>
                  <a:schemeClr val="tx1"/>
                </a:solidFill>
                <a:effectLst/>
                <a:latin typeface="Arial" charset="0"/>
                <a:ea typeface="+mn-ea"/>
                <a:cs typeface="+mn-cs"/>
              </a:rPr>
              <a:t>opningsscena</a:t>
            </a:r>
            <a:r>
              <a:rPr lang="nb-NO" sz="1200" kern="1200" dirty="0" smtClean="0">
                <a:solidFill>
                  <a:schemeClr val="tx1"/>
                </a:solidFill>
                <a:effectLst/>
                <a:latin typeface="Arial" charset="0"/>
                <a:ea typeface="+mn-ea"/>
                <a:cs typeface="+mn-cs"/>
              </a:rPr>
              <a:t> på "A </a:t>
            </a:r>
            <a:r>
              <a:rPr lang="nb-NO" sz="1200" kern="1200" dirty="0" err="1" smtClean="0">
                <a:solidFill>
                  <a:schemeClr val="tx1"/>
                </a:solidFill>
                <a:effectLst/>
                <a:latin typeface="Arial" charset="0"/>
                <a:ea typeface="+mn-ea"/>
                <a:cs typeface="+mn-cs"/>
              </a:rPr>
              <a:t>forgotten</a:t>
            </a:r>
            <a:r>
              <a:rPr lang="nb-NO" sz="1200" kern="1200" dirty="0" smtClean="0">
                <a:solidFill>
                  <a:schemeClr val="tx1"/>
                </a:solidFill>
                <a:effectLst/>
                <a:latin typeface="Arial" charset="0"/>
                <a:ea typeface="+mn-ea"/>
                <a:cs typeface="+mn-cs"/>
              </a:rPr>
              <a:t> </a:t>
            </a:r>
            <a:r>
              <a:rPr lang="nb-NO" sz="1200" kern="1200" dirty="0" err="1" smtClean="0">
                <a:solidFill>
                  <a:schemeClr val="tx1"/>
                </a:solidFill>
                <a:effectLst/>
                <a:latin typeface="Arial" charset="0"/>
                <a:ea typeface="+mn-ea"/>
                <a:cs typeface="+mn-cs"/>
              </a:rPr>
              <a:t>Dancery</a:t>
            </a:r>
            <a:r>
              <a:rPr lang="nb-NO" sz="1200" kern="1200" dirty="0" smtClean="0">
                <a:solidFill>
                  <a:schemeClr val="tx1"/>
                </a:solidFill>
                <a:effectLst/>
                <a:latin typeface="Arial" charset="0"/>
                <a:ea typeface="+mn-ea"/>
                <a:cs typeface="+mn-cs"/>
              </a:rPr>
              <a:t>" Koreografi Renata </a:t>
            </a:r>
            <a:r>
              <a:rPr lang="nb-NO" sz="1200" kern="1200" dirty="0" err="1" smtClean="0">
                <a:solidFill>
                  <a:schemeClr val="tx1"/>
                </a:solidFill>
                <a:effectLst/>
                <a:latin typeface="Arial" charset="0"/>
                <a:ea typeface="+mn-ea"/>
                <a:cs typeface="+mn-cs"/>
              </a:rPr>
              <a:t>Nagy</a:t>
            </a:r>
            <a:r>
              <a:rPr lang="nb-NO" sz="1200" kern="1200" dirty="0" smtClean="0">
                <a:solidFill>
                  <a:schemeClr val="tx1"/>
                </a:solidFill>
                <a:effectLst/>
                <a:latin typeface="Arial" charset="0"/>
                <a:ea typeface="+mn-ea"/>
                <a:cs typeface="+mn-cs"/>
              </a:rPr>
              <a:t> </a:t>
            </a:r>
            <a:r>
              <a:rPr lang="nb-NO" sz="1200" kern="1200" dirty="0" err="1" smtClean="0">
                <a:solidFill>
                  <a:schemeClr val="tx1"/>
                </a:solidFill>
                <a:effectLst/>
                <a:latin typeface="Arial" charset="0"/>
                <a:ea typeface="+mn-ea"/>
                <a:cs typeface="+mn-cs"/>
              </a:rPr>
              <a:t>Vynikalova</a:t>
            </a:r>
            <a:r>
              <a:rPr lang="nb-NO" sz="1200" kern="1200" dirty="0" smtClean="0">
                <a:solidFill>
                  <a:schemeClr val="tx1"/>
                </a:solidFill>
                <a:effectLst/>
                <a:latin typeface="Arial" charset="0"/>
                <a:ea typeface="+mn-ea"/>
                <a:cs typeface="+mn-cs"/>
              </a:rPr>
              <a:t>, lyssetting </a:t>
            </a:r>
            <a:r>
              <a:rPr lang="nb-NO" sz="1200" kern="1200" dirty="0" err="1" smtClean="0">
                <a:solidFill>
                  <a:schemeClr val="tx1"/>
                </a:solidFill>
                <a:effectLst/>
                <a:latin typeface="Arial" charset="0"/>
                <a:ea typeface="+mn-ea"/>
                <a:cs typeface="+mn-cs"/>
              </a:rPr>
              <a:t>Jiri</a:t>
            </a:r>
            <a:r>
              <a:rPr lang="nb-NO" sz="1200" kern="1200" dirty="0" smtClean="0">
                <a:solidFill>
                  <a:schemeClr val="tx1"/>
                </a:solidFill>
                <a:effectLst/>
                <a:latin typeface="Arial" charset="0"/>
                <a:ea typeface="+mn-ea"/>
                <a:cs typeface="+mn-cs"/>
              </a:rPr>
              <a:t> </a:t>
            </a:r>
            <a:r>
              <a:rPr lang="nb-NO" sz="1200" kern="1200" dirty="0" err="1" smtClean="0">
                <a:solidFill>
                  <a:schemeClr val="tx1"/>
                </a:solidFill>
                <a:effectLst/>
                <a:latin typeface="Arial" charset="0"/>
                <a:ea typeface="+mn-ea"/>
                <a:cs typeface="+mn-cs"/>
              </a:rPr>
              <a:t>Nagy</a:t>
            </a:r>
            <a:endParaRPr lang="nb-NO" sz="1200" kern="1200" dirty="0" smtClean="0">
              <a:solidFill>
                <a:schemeClr val="tx1"/>
              </a:solidFill>
              <a:effectLst/>
              <a:latin typeface="Arial" charset="0"/>
              <a:ea typeface="+mn-ea"/>
              <a:cs typeface="+mn-cs"/>
            </a:endParaRPr>
          </a:p>
          <a:p>
            <a:r>
              <a:rPr lang="nb-NO" sz="1200" kern="1200" dirty="0" err="1" smtClean="0">
                <a:solidFill>
                  <a:schemeClr val="tx1"/>
                </a:solidFill>
                <a:effectLst/>
                <a:latin typeface="Arial" charset="0"/>
                <a:ea typeface="+mn-ea"/>
                <a:cs typeface="+mn-cs"/>
              </a:rPr>
              <a:t>Dansarar</a:t>
            </a:r>
            <a:r>
              <a:rPr lang="nb-NO" sz="1200" kern="1200" dirty="0" smtClean="0">
                <a:solidFill>
                  <a:schemeClr val="tx1"/>
                </a:solidFill>
                <a:effectLst/>
                <a:latin typeface="Arial" charset="0"/>
                <a:ea typeface="+mn-ea"/>
                <a:cs typeface="+mn-cs"/>
              </a:rPr>
              <a:t>: </a:t>
            </a:r>
            <a:r>
              <a:rPr lang="nb-NO" sz="1200" kern="1200" dirty="0" err="1" smtClean="0">
                <a:solidFill>
                  <a:schemeClr val="tx1"/>
                </a:solidFill>
                <a:effectLst/>
                <a:latin typeface="Arial" charset="0"/>
                <a:ea typeface="+mn-ea"/>
                <a:cs typeface="+mn-cs"/>
              </a:rPr>
              <a:t>dei</a:t>
            </a:r>
            <a:r>
              <a:rPr lang="nb-NO" sz="1200" kern="1200" dirty="0" smtClean="0">
                <a:solidFill>
                  <a:schemeClr val="tx1"/>
                </a:solidFill>
                <a:effectLst/>
                <a:latin typeface="Arial" charset="0"/>
                <a:ea typeface="+mn-ea"/>
                <a:cs typeface="+mn-cs"/>
              </a:rPr>
              <a:t> yngste på samtidsdans. </a:t>
            </a:r>
            <a:r>
              <a:rPr lang="nb-NO" sz="1200" kern="1200" dirty="0" err="1" smtClean="0">
                <a:solidFill>
                  <a:schemeClr val="tx1"/>
                </a:solidFill>
                <a:effectLst/>
                <a:latin typeface="Arial" charset="0"/>
                <a:ea typeface="+mn-ea"/>
                <a:cs typeface="+mn-cs"/>
              </a:rPr>
              <a:t>Ca</a:t>
            </a:r>
            <a:r>
              <a:rPr lang="nb-NO" sz="1200" kern="1200" dirty="0" smtClean="0">
                <a:solidFill>
                  <a:schemeClr val="tx1"/>
                </a:solidFill>
                <a:effectLst/>
                <a:latin typeface="Arial" charset="0"/>
                <a:ea typeface="+mn-ea"/>
                <a:cs typeface="+mn-cs"/>
              </a:rPr>
              <a:t> 10-11 år.</a:t>
            </a:r>
            <a:endParaRPr lang="nb-NO" sz="1200" kern="1200" dirty="0">
              <a:solidFill>
                <a:schemeClr val="tx1"/>
              </a:solidFill>
              <a:effectLst/>
              <a:latin typeface="Arial" charset="0"/>
              <a:ea typeface="+mn-ea"/>
              <a:cs typeface="+mn-cs"/>
            </a:endParaRPr>
          </a:p>
        </p:txBody>
      </p:sp>
      <p:sp>
        <p:nvSpPr>
          <p:cNvPr id="4" name="Plassholder for lysbildenummer 3"/>
          <p:cNvSpPr>
            <a:spLocks noGrp="1"/>
          </p:cNvSpPr>
          <p:nvPr>
            <p:ph type="sldNum" sz="quarter" idx="10"/>
          </p:nvPr>
        </p:nvSpPr>
        <p:spPr/>
        <p:txBody>
          <a:bodyPr/>
          <a:lstStyle/>
          <a:p>
            <a:fld id="{AFE2292A-2AA3-48EB-BF06-81E36C625BF6}" type="slidenum">
              <a:rPr lang="nb-NO" smtClean="0"/>
              <a:pPr/>
              <a:t>32</a:t>
            </a:fld>
            <a:endParaRPr lang="nb-NO"/>
          </a:p>
        </p:txBody>
      </p:sp>
    </p:spTree>
    <p:extLst>
      <p:ext uri="{BB962C8B-B14F-4D97-AF65-F5344CB8AC3E}">
        <p14:creationId xmlns:p14="http://schemas.microsoft.com/office/powerpoint/2010/main" val="23188958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n-NO" sz="1200" b="0" i="0" u="none" strike="noStrike" kern="1200" baseline="0" dirty="0" smtClean="0">
              <a:solidFill>
                <a:schemeClr val="tx1"/>
              </a:solidFill>
              <a:latin typeface="Arial" charset="0"/>
              <a:ea typeface="+mn-ea"/>
              <a:cs typeface="+mn-cs"/>
            </a:endParaRPr>
          </a:p>
          <a:p>
            <a:r>
              <a:rPr lang="nn-NO" sz="1200" b="0" i="0" u="none" strike="noStrike" kern="1200" baseline="0" dirty="0" smtClean="0">
                <a:solidFill>
                  <a:schemeClr val="tx1"/>
                </a:solidFill>
                <a:latin typeface="Arial" charset="0"/>
                <a:ea typeface="+mn-ea"/>
                <a:cs typeface="+mn-cs"/>
              </a:rPr>
              <a:t>1.</a:t>
            </a:r>
            <a:r>
              <a:rPr lang="nn-NO" sz="1200" b="0" i="1" u="none" strike="noStrike" kern="1200" baseline="0" dirty="0" smtClean="0">
                <a:solidFill>
                  <a:schemeClr val="tx1"/>
                </a:solidFill>
                <a:latin typeface="Arial" charset="0"/>
                <a:ea typeface="+mn-ea"/>
                <a:cs typeface="+mn-cs"/>
              </a:rPr>
              <a:t>Et godt grunnlag for livslang læring </a:t>
            </a:r>
            <a:endParaRPr lang="nn-NO" sz="1200" b="0" i="0" u="none" strike="noStrike" kern="1200" baseline="0" dirty="0" smtClean="0">
              <a:solidFill>
                <a:schemeClr val="tx1"/>
              </a:solidFill>
              <a:latin typeface="Arial" charset="0"/>
              <a:ea typeface="+mn-ea"/>
              <a:cs typeface="+mn-cs"/>
            </a:endParaRPr>
          </a:p>
          <a:p>
            <a:r>
              <a:rPr lang="nn-NO" sz="1200" b="0" i="0" u="none" strike="noStrike" kern="1200" baseline="0" dirty="0" smtClean="0">
                <a:solidFill>
                  <a:schemeClr val="tx1"/>
                </a:solidFill>
                <a:latin typeface="Arial" charset="0"/>
                <a:ea typeface="+mn-ea"/>
                <a:cs typeface="+mn-cs"/>
              </a:rPr>
              <a:t>–</a:t>
            </a:r>
            <a:r>
              <a:rPr lang="nn-NO" sz="1200" b="0" i="0" u="none" strike="noStrike" kern="1200" baseline="0" dirty="0" err="1" smtClean="0">
                <a:solidFill>
                  <a:schemeClr val="tx1"/>
                </a:solidFill>
                <a:latin typeface="Arial" charset="0"/>
                <a:ea typeface="+mn-ea"/>
                <a:cs typeface="+mn-cs"/>
              </a:rPr>
              <a:t>Videregående</a:t>
            </a:r>
            <a:r>
              <a:rPr lang="nn-NO" sz="1200" b="0" i="0" u="none" strike="noStrike" kern="1200" baseline="0" dirty="0" smtClean="0">
                <a:solidFill>
                  <a:schemeClr val="tx1"/>
                </a:solidFill>
                <a:latin typeface="Arial" charset="0"/>
                <a:ea typeface="+mn-ea"/>
                <a:cs typeface="+mn-cs"/>
              </a:rPr>
              <a:t> opplæring skal danne et godt grunnlag for </a:t>
            </a:r>
            <a:r>
              <a:rPr lang="nn-NO" sz="1200" b="0" i="0" u="none" strike="noStrike" kern="1200" baseline="0" dirty="0" err="1" smtClean="0">
                <a:solidFill>
                  <a:schemeClr val="tx1"/>
                </a:solidFill>
                <a:latin typeface="Arial" charset="0"/>
                <a:ea typeface="+mn-ea"/>
                <a:cs typeface="+mn-cs"/>
              </a:rPr>
              <a:t>yrkesutøvelse</a:t>
            </a:r>
            <a:r>
              <a:rPr lang="nn-NO" sz="1200" b="0" i="0" u="none" strike="noStrike" kern="1200" baseline="0" dirty="0" smtClean="0">
                <a:solidFill>
                  <a:schemeClr val="tx1"/>
                </a:solidFill>
                <a:latin typeface="Arial" charset="0"/>
                <a:ea typeface="+mn-ea"/>
                <a:cs typeface="+mn-cs"/>
              </a:rPr>
              <a:t>, læring og utvikling i arbeidslivet og i </a:t>
            </a:r>
            <a:r>
              <a:rPr lang="nn-NO" sz="1200" b="0" i="0" u="none" strike="noStrike" kern="1200" baseline="0" dirty="0" err="1" smtClean="0">
                <a:solidFill>
                  <a:schemeClr val="tx1"/>
                </a:solidFill>
                <a:latin typeface="Arial" charset="0"/>
                <a:ea typeface="+mn-ea"/>
                <a:cs typeface="+mn-cs"/>
              </a:rPr>
              <a:t>høyere</a:t>
            </a:r>
            <a:r>
              <a:rPr lang="nn-NO" sz="1200" b="0" i="0" u="none" strike="noStrike" kern="1200" baseline="0" dirty="0" smtClean="0">
                <a:solidFill>
                  <a:schemeClr val="tx1"/>
                </a:solidFill>
                <a:latin typeface="Arial" charset="0"/>
                <a:ea typeface="+mn-ea"/>
                <a:cs typeface="+mn-cs"/>
              </a:rPr>
              <a:t> utdanning ved både å bygge på grunnskolen og å orientere seg mot arbeidslivet og </a:t>
            </a:r>
            <a:r>
              <a:rPr lang="nn-NO" sz="1200" b="0" i="0" u="none" strike="noStrike" kern="1200" baseline="0" dirty="0" err="1" smtClean="0">
                <a:solidFill>
                  <a:schemeClr val="tx1"/>
                </a:solidFill>
                <a:latin typeface="Arial" charset="0"/>
                <a:ea typeface="+mn-ea"/>
                <a:cs typeface="+mn-cs"/>
              </a:rPr>
              <a:t>høyere</a:t>
            </a:r>
            <a:r>
              <a:rPr lang="nn-NO" sz="1200" b="0" i="0" u="none" strike="noStrike" kern="1200" baseline="0" dirty="0" smtClean="0">
                <a:solidFill>
                  <a:schemeClr val="tx1"/>
                </a:solidFill>
                <a:latin typeface="Arial" charset="0"/>
                <a:ea typeface="+mn-ea"/>
                <a:cs typeface="+mn-cs"/>
              </a:rPr>
              <a:t> utdanning. </a:t>
            </a:r>
          </a:p>
          <a:p>
            <a:endParaRPr lang="nn-NO" sz="1200" b="0" i="0" u="none" strike="noStrike" kern="1200" baseline="0" dirty="0" smtClean="0">
              <a:solidFill>
                <a:schemeClr val="tx1"/>
              </a:solidFill>
              <a:latin typeface="Arial" charset="0"/>
              <a:ea typeface="+mn-ea"/>
              <a:cs typeface="+mn-cs"/>
            </a:endParaRPr>
          </a:p>
          <a:p>
            <a:r>
              <a:rPr lang="nn-NO" sz="1200" b="0" i="0" u="none" strike="noStrike" kern="1200" baseline="0" dirty="0" smtClean="0">
                <a:solidFill>
                  <a:schemeClr val="tx1"/>
                </a:solidFill>
                <a:latin typeface="Arial" charset="0"/>
                <a:ea typeface="+mn-ea"/>
                <a:cs typeface="+mn-cs"/>
              </a:rPr>
              <a:t>Det skal være god progresjon mellom </a:t>
            </a:r>
            <a:r>
              <a:rPr lang="nn-NO" sz="1200" b="0" i="0" u="none" strike="noStrike" kern="1200" baseline="0" dirty="0" err="1" smtClean="0">
                <a:solidFill>
                  <a:schemeClr val="tx1"/>
                </a:solidFill>
                <a:latin typeface="Arial" charset="0"/>
                <a:ea typeface="+mn-ea"/>
                <a:cs typeface="+mn-cs"/>
              </a:rPr>
              <a:t>opplæringsløpene</a:t>
            </a:r>
            <a:r>
              <a:rPr lang="nn-NO" sz="1200" b="0" i="0" u="none" strike="noStrike" kern="1200" baseline="0" dirty="0" smtClean="0">
                <a:solidFill>
                  <a:schemeClr val="tx1"/>
                </a:solidFill>
                <a:latin typeface="Arial" charset="0"/>
                <a:ea typeface="+mn-ea"/>
                <a:cs typeface="+mn-cs"/>
              </a:rPr>
              <a:t>, og </a:t>
            </a:r>
            <a:r>
              <a:rPr lang="nn-NO" sz="1200" b="0" i="0" u="none" strike="noStrike" kern="1200" baseline="0" dirty="0" err="1" smtClean="0">
                <a:solidFill>
                  <a:schemeClr val="tx1"/>
                </a:solidFill>
                <a:latin typeface="Arial" charset="0"/>
                <a:ea typeface="+mn-ea"/>
                <a:cs typeface="+mn-cs"/>
              </a:rPr>
              <a:t>målrettede</a:t>
            </a:r>
            <a:r>
              <a:rPr lang="nn-NO" sz="1200" b="0" i="0" u="none" strike="noStrike" kern="1200" baseline="0" dirty="0" smtClean="0">
                <a:solidFill>
                  <a:schemeClr val="tx1"/>
                </a:solidFill>
                <a:latin typeface="Arial" charset="0"/>
                <a:ea typeface="+mn-ea"/>
                <a:cs typeface="+mn-cs"/>
              </a:rPr>
              <a:t> tiltak for elever som står i fare for å </a:t>
            </a:r>
            <a:r>
              <a:rPr lang="nn-NO" sz="1200" b="0" i="0" u="none" strike="noStrike" kern="1200" baseline="0" dirty="0" err="1" smtClean="0">
                <a:solidFill>
                  <a:schemeClr val="tx1"/>
                </a:solidFill>
                <a:latin typeface="Arial" charset="0"/>
                <a:ea typeface="+mn-ea"/>
                <a:cs typeface="+mn-cs"/>
              </a:rPr>
              <a:t>ikke</a:t>
            </a:r>
            <a:r>
              <a:rPr lang="nn-NO" sz="1200" b="0" i="0" u="none" strike="noStrike" kern="1200" baseline="0" dirty="0" smtClean="0">
                <a:solidFill>
                  <a:schemeClr val="tx1"/>
                </a:solidFill>
                <a:latin typeface="Arial" charset="0"/>
                <a:ea typeface="+mn-ea"/>
                <a:cs typeface="+mn-cs"/>
              </a:rPr>
              <a:t> fullføre </a:t>
            </a:r>
            <a:r>
              <a:rPr lang="nn-NO" sz="1200" b="0" i="0" u="none" strike="noStrike" kern="1200" baseline="0" dirty="0" err="1" smtClean="0">
                <a:solidFill>
                  <a:schemeClr val="tx1"/>
                </a:solidFill>
                <a:latin typeface="Arial" charset="0"/>
                <a:ea typeface="+mn-ea"/>
                <a:cs typeface="+mn-cs"/>
              </a:rPr>
              <a:t>videregående</a:t>
            </a:r>
            <a:r>
              <a:rPr lang="nn-NO" sz="1200" b="0" i="0" u="none" strike="noStrike" kern="1200" baseline="0" dirty="0" smtClean="0">
                <a:solidFill>
                  <a:schemeClr val="tx1"/>
                </a:solidFill>
                <a:latin typeface="Arial" charset="0"/>
                <a:ea typeface="+mn-ea"/>
                <a:cs typeface="+mn-cs"/>
              </a:rPr>
              <a:t> opplæring. </a:t>
            </a:r>
          </a:p>
          <a:p>
            <a:r>
              <a:rPr lang="nb-NO" sz="1200" b="0" i="0" u="none" strike="noStrike" kern="1200" baseline="0" dirty="0" smtClean="0">
                <a:solidFill>
                  <a:schemeClr val="tx1"/>
                </a:solidFill>
                <a:latin typeface="Arial" charset="0"/>
                <a:ea typeface="+mn-ea"/>
                <a:cs typeface="+mn-cs"/>
              </a:rPr>
              <a:t>–Voksnes rett til videregående opplæring er viktig for å gi alle mulighet til å tilegne seg ny kunnskap, og for velferd og verdiskaping.</a:t>
            </a:r>
          </a:p>
          <a:p>
            <a:r>
              <a:rPr lang="nn-NO" sz="1200" b="0" i="0" u="none" strike="noStrike" kern="1200" baseline="0" dirty="0" smtClean="0">
                <a:solidFill>
                  <a:schemeClr val="tx1"/>
                </a:solidFill>
                <a:latin typeface="Arial" charset="0"/>
                <a:ea typeface="+mn-ea"/>
                <a:cs typeface="+mn-cs"/>
              </a:rPr>
              <a:t>2.</a:t>
            </a:r>
            <a:r>
              <a:rPr lang="nn-NO" sz="1200" b="0" i="1" u="none" strike="noStrike" kern="1200" baseline="0" dirty="0" smtClean="0">
                <a:solidFill>
                  <a:schemeClr val="tx1"/>
                </a:solidFill>
                <a:latin typeface="Arial" charset="0"/>
                <a:ea typeface="+mn-ea"/>
                <a:cs typeface="+mn-cs"/>
              </a:rPr>
              <a:t>Fleksibilitet i </a:t>
            </a:r>
            <a:r>
              <a:rPr lang="nn-NO" sz="1200" b="0" i="1" u="none" strike="noStrike" kern="1200" baseline="0" dirty="0" err="1" smtClean="0">
                <a:solidFill>
                  <a:schemeClr val="tx1"/>
                </a:solidFill>
                <a:latin typeface="Arial" charset="0"/>
                <a:ea typeface="+mn-ea"/>
                <a:cs typeface="+mn-cs"/>
              </a:rPr>
              <a:t>utdanningsprogrammene</a:t>
            </a:r>
            <a:r>
              <a:rPr lang="nn-NO" sz="1200" b="0" i="1" u="none" strike="noStrike" kern="1200" baseline="0" dirty="0" smtClean="0">
                <a:solidFill>
                  <a:schemeClr val="tx1"/>
                </a:solidFill>
                <a:latin typeface="Arial" charset="0"/>
                <a:ea typeface="+mn-ea"/>
                <a:cs typeface="+mn-cs"/>
              </a:rPr>
              <a:t> </a:t>
            </a:r>
            <a:endParaRPr lang="nn-NO" sz="1200" b="0" i="0" u="none" strike="noStrike" kern="1200" baseline="0" dirty="0" smtClean="0">
              <a:solidFill>
                <a:schemeClr val="tx1"/>
              </a:solidFill>
              <a:latin typeface="Arial" charset="0"/>
              <a:ea typeface="+mn-ea"/>
              <a:cs typeface="+mn-cs"/>
            </a:endParaRPr>
          </a:p>
          <a:p>
            <a:r>
              <a:rPr lang="nb-NO" sz="1200" b="0" i="0" u="none" strike="noStrike" kern="1200" baseline="0" dirty="0" smtClean="0">
                <a:solidFill>
                  <a:schemeClr val="tx1"/>
                </a:solidFill>
                <a:latin typeface="Arial" charset="0"/>
                <a:ea typeface="+mn-ea"/>
                <a:cs typeface="+mn-cs"/>
              </a:rPr>
              <a:t>–Videregående opplæring skal i sin struktur og innretning bygge på to hovedveier: en studieforberedende og en yrkesfaglig. </a:t>
            </a:r>
          </a:p>
          <a:p>
            <a:r>
              <a:rPr lang="nb-NO" sz="1200" b="0" i="0" u="none" strike="noStrike" kern="1200" baseline="0" dirty="0" smtClean="0">
                <a:solidFill>
                  <a:schemeClr val="tx1"/>
                </a:solidFill>
                <a:latin typeface="Arial" charset="0"/>
                <a:ea typeface="+mn-ea"/>
                <a:cs typeface="+mn-cs"/>
              </a:rPr>
              <a:t>–Det skal være mulig å bytte fra yrkesfaglige til studieforberedende programmer, og fra studieforberedende til yrkesfaglige programmer underveis i opplæringsløpet. Alternative veier gjennom videregående opplæring må anerkjennes.</a:t>
            </a:r>
          </a:p>
          <a:p>
            <a:r>
              <a:rPr lang="nb-NO" sz="1200" b="0" i="0" u="none" strike="noStrike" kern="1200" baseline="0" dirty="0" smtClean="0">
                <a:solidFill>
                  <a:schemeClr val="tx1"/>
                </a:solidFill>
                <a:latin typeface="Arial" charset="0"/>
                <a:ea typeface="+mn-ea"/>
                <a:cs typeface="+mn-cs"/>
              </a:rPr>
              <a:t>–Fleksibilitet i videregående opplæring skal gi mulighet for fordypning og tilpasning etter elevers ulike valg og ulikheten mellom fagområder.</a:t>
            </a:r>
          </a:p>
          <a:p>
            <a:r>
              <a:rPr lang="nb-NO" sz="1200" b="0" i="0" u="none" strike="noStrike" kern="1200" baseline="0" dirty="0" smtClean="0">
                <a:solidFill>
                  <a:schemeClr val="tx1"/>
                </a:solidFill>
                <a:latin typeface="Arial" charset="0"/>
                <a:ea typeface="+mn-ea"/>
                <a:cs typeface="+mn-cs"/>
              </a:rPr>
              <a:t>–De som har bestemt seg for et yrke når de begynner på videregående opplæring, skal få mulighet til å få opplæring og erfaring fra yrket fra Vg1. De som ikke er sikre på sine utdanningsvalg skal få et godt grunnlag for å gjøre riktig valg </a:t>
            </a:r>
          </a:p>
          <a:p>
            <a:r>
              <a:rPr lang="nn-NO" sz="1200" b="0" i="0" u="none" strike="noStrike" kern="1200" baseline="0" dirty="0" smtClean="0">
                <a:solidFill>
                  <a:schemeClr val="tx1"/>
                </a:solidFill>
                <a:latin typeface="Arial" charset="0"/>
                <a:ea typeface="+mn-ea"/>
                <a:cs typeface="+mn-cs"/>
              </a:rPr>
              <a:t>–Elever som i utgangspunktet tar sikte på å oppnå grunnkompetanse, skal få </a:t>
            </a:r>
            <a:r>
              <a:rPr lang="nn-NO" sz="1200" b="0" i="0" u="none" strike="noStrike" kern="1200" baseline="0" dirty="0" err="1" smtClean="0">
                <a:solidFill>
                  <a:schemeClr val="tx1"/>
                </a:solidFill>
                <a:latin typeface="Arial" charset="0"/>
                <a:ea typeface="+mn-ea"/>
                <a:cs typeface="+mn-cs"/>
              </a:rPr>
              <a:t>mulighet</a:t>
            </a:r>
            <a:r>
              <a:rPr lang="nn-NO" sz="1200" b="0" i="0" u="none" strike="noStrike" kern="1200" baseline="0" dirty="0" smtClean="0">
                <a:solidFill>
                  <a:schemeClr val="tx1"/>
                </a:solidFill>
                <a:latin typeface="Arial" charset="0"/>
                <a:ea typeface="+mn-ea"/>
                <a:cs typeface="+mn-cs"/>
              </a:rPr>
              <a:t> til å fullføre fag- og </a:t>
            </a:r>
            <a:r>
              <a:rPr lang="nn-NO" sz="1200" b="0" i="0" u="none" strike="noStrike" kern="1200" baseline="0" dirty="0" err="1" smtClean="0">
                <a:solidFill>
                  <a:schemeClr val="tx1"/>
                </a:solidFill>
                <a:latin typeface="Arial" charset="0"/>
                <a:ea typeface="+mn-ea"/>
                <a:cs typeface="+mn-cs"/>
              </a:rPr>
              <a:t>yrkesopplæringen</a:t>
            </a:r>
            <a:r>
              <a:rPr lang="nn-NO" sz="1200" b="0" i="0" u="none" strike="noStrike" kern="1200" baseline="0" dirty="0" smtClean="0">
                <a:solidFill>
                  <a:schemeClr val="tx1"/>
                </a:solidFill>
                <a:latin typeface="Arial" charset="0"/>
                <a:ea typeface="+mn-ea"/>
                <a:cs typeface="+mn-cs"/>
              </a:rPr>
              <a:t> på et </a:t>
            </a:r>
            <a:r>
              <a:rPr lang="nn-NO" sz="1200" b="0" i="0" u="none" strike="noStrike" kern="1200" baseline="0" dirty="0" err="1" smtClean="0">
                <a:solidFill>
                  <a:schemeClr val="tx1"/>
                </a:solidFill>
                <a:latin typeface="Arial" charset="0"/>
                <a:ea typeface="+mn-ea"/>
                <a:cs typeface="+mn-cs"/>
              </a:rPr>
              <a:t>senere</a:t>
            </a:r>
            <a:r>
              <a:rPr lang="nn-NO" sz="1200" b="0" i="0" u="none" strike="noStrike" kern="1200" baseline="0" dirty="0" smtClean="0">
                <a:solidFill>
                  <a:schemeClr val="tx1"/>
                </a:solidFill>
                <a:latin typeface="Arial" charset="0"/>
                <a:ea typeface="+mn-ea"/>
                <a:cs typeface="+mn-cs"/>
              </a:rPr>
              <a:t> tidspunkt. </a:t>
            </a:r>
          </a:p>
          <a:p>
            <a:r>
              <a:rPr lang="nn-NO" sz="1200" b="0" i="0" u="none" strike="noStrike" kern="1200" baseline="0" dirty="0" smtClean="0">
                <a:solidFill>
                  <a:schemeClr val="tx1"/>
                </a:solidFill>
                <a:latin typeface="Arial" charset="0"/>
                <a:ea typeface="+mn-ea"/>
                <a:cs typeface="+mn-cs"/>
              </a:rPr>
              <a:t>3.</a:t>
            </a:r>
            <a:r>
              <a:rPr lang="nn-NO" sz="1200" b="0" i="1" u="none" strike="noStrike" kern="1200" baseline="0" dirty="0" smtClean="0">
                <a:solidFill>
                  <a:schemeClr val="tx1"/>
                </a:solidFill>
                <a:latin typeface="Arial" charset="0"/>
                <a:ea typeface="+mn-ea"/>
                <a:cs typeface="+mn-cs"/>
              </a:rPr>
              <a:t>Relevant kompetanse </a:t>
            </a:r>
            <a:endParaRPr lang="nn-NO" sz="1200" b="0" i="0" u="none" strike="noStrike" kern="1200" baseline="0" dirty="0" smtClean="0">
              <a:solidFill>
                <a:schemeClr val="tx1"/>
              </a:solidFill>
              <a:latin typeface="Arial" charset="0"/>
              <a:ea typeface="+mn-ea"/>
              <a:cs typeface="+mn-cs"/>
            </a:endParaRPr>
          </a:p>
          <a:p>
            <a:r>
              <a:rPr lang="nb-NO" sz="1200" b="0" i="0" u="none" strike="noStrike" kern="1200" baseline="0" dirty="0" smtClean="0">
                <a:solidFill>
                  <a:schemeClr val="tx1"/>
                </a:solidFill>
                <a:latin typeface="Arial" charset="0"/>
                <a:ea typeface="+mn-ea"/>
                <a:cs typeface="+mn-cs"/>
              </a:rPr>
              <a:t>–Dimensjoneringen av videregående opplæring er en balanse mellom elevenes ønsker og behovene i samfunnet, arbeidslivet og høyere utdanning. Det krever et godt kunnskapsgrunnlag om elevenes preferanser og behovene i et framtidig samfunns- og arbeidsliv. </a:t>
            </a:r>
          </a:p>
          <a:p>
            <a:r>
              <a:rPr lang="nn-NO" sz="1200" b="0" i="0" u="none" strike="noStrike" kern="1200" baseline="0" dirty="0" smtClean="0">
                <a:solidFill>
                  <a:schemeClr val="tx1"/>
                </a:solidFill>
                <a:latin typeface="Arial" charset="0"/>
                <a:ea typeface="+mn-ea"/>
                <a:cs typeface="+mn-cs"/>
              </a:rPr>
              <a:t>–Fag- og </a:t>
            </a:r>
            <a:r>
              <a:rPr lang="nn-NO" sz="1200" b="0" i="0" u="none" strike="noStrike" kern="1200" baseline="0" dirty="0" err="1" smtClean="0">
                <a:solidFill>
                  <a:schemeClr val="tx1"/>
                </a:solidFill>
                <a:latin typeface="Arial" charset="0"/>
                <a:ea typeface="+mn-ea"/>
                <a:cs typeface="+mn-cs"/>
              </a:rPr>
              <a:t>yrkesopplæringen</a:t>
            </a:r>
            <a:r>
              <a:rPr lang="nn-NO" sz="1200" b="0" i="0" u="none" strike="noStrike" kern="1200" baseline="0" dirty="0" smtClean="0">
                <a:solidFill>
                  <a:schemeClr val="tx1"/>
                </a:solidFill>
                <a:latin typeface="Arial" charset="0"/>
                <a:ea typeface="+mn-ea"/>
                <a:cs typeface="+mn-cs"/>
              </a:rPr>
              <a:t> skal bygge på utstrakt samarbeid med </a:t>
            </a:r>
            <a:r>
              <a:rPr lang="nn-NO" sz="1200" b="0" i="0" u="none" strike="noStrike" kern="1200" baseline="0" dirty="0" err="1" smtClean="0">
                <a:solidFill>
                  <a:schemeClr val="tx1"/>
                </a:solidFill>
                <a:latin typeface="Arial" charset="0"/>
                <a:ea typeface="+mn-ea"/>
                <a:cs typeface="+mn-cs"/>
              </a:rPr>
              <a:t>partene</a:t>
            </a:r>
            <a:r>
              <a:rPr lang="nn-NO" sz="1200" b="0" i="0" u="none" strike="noStrike" kern="1200" baseline="0" dirty="0" smtClean="0">
                <a:solidFill>
                  <a:schemeClr val="tx1"/>
                </a:solidFill>
                <a:latin typeface="Arial" charset="0"/>
                <a:ea typeface="+mn-ea"/>
                <a:cs typeface="+mn-cs"/>
              </a:rPr>
              <a:t> i arbeidslivet, og føre fram til en kompetanse som er anerkjent i arbeidslivet. Fullført og bestått fag- og yrkesopplæring skal gi </a:t>
            </a:r>
            <a:r>
              <a:rPr lang="nn-NO" sz="1200" b="0" i="0" u="none" strike="noStrike" kern="1200" baseline="0" dirty="0" err="1" smtClean="0">
                <a:solidFill>
                  <a:schemeClr val="tx1"/>
                </a:solidFill>
                <a:latin typeface="Arial" charset="0"/>
                <a:ea typeface="+mn-ea"/>
                <a:cs typeface="+mn-cs"/>
              </a:rPr>
              <a:t>utdanningsmuligheter</a:t>
            </a:r>
            <a:r>
              <a:rPr lang="nn-NO" sz="1200" b="0" i="0" u="none" strike="noStrike" kern="1200" baseline="0" dirty="0" smtClean="0">
                <a:solidFill>
                  <a:schemeClr val="tx1"/>
                </a:solidFill>
                <a:latin typeface="Arial" charset="0"/>
                <a:ea typeface="+mn-ea"/>
                <a:cs typeface="+mn-cs"/>
              </a:rPr>
              <a:t> ved fagskoler og y-veier til </a:t>
            </a:r>
            <a:r>
              <a:rPr lang="nn-NO" sz="1200" b="0" i="0" u="none" strike="noStrike" kern="1200" baseline="0" dirty="0" err="1" smtClean="0">
                <a:solidFill>
                  <a:schemeClr val="tx1"/>
                </a:solidFill>
                <a:latin typeface="Arial" charset="0"/>
                <a:ea typeface="+mn-ea"/>
                <a:cs typeface="+mn-cs"/>
              </a:rPr>
              <a:t>høyere</a:t>
            </a:r>
            <a:r>
              <a:rPr lang="nn-NO" sz="1200" b="0" i="0" u="none" strike="noStrike" kern="1200" baseline="0" dirty="0" smtClean="0">
                <a:solidFill>
                  <a:schemeClr val="tx1"/>
                </a:solidFill>
                <a:latin typeface="Arial" charset="0"/>
                <a:ea typeface="+mn-ea"/>
                <a:cs typeface="+mn-cs"/>
              </a:rPr>
              <a:t> utdanning. </a:t>
            </a:r>
          </a:p>
          <a:p>
            <a:r>
              <a:rPr lang="nb-NO" sz="1200" b="0" i="0" u="none" strike="noStrike" kern="1200" baseline="0" dirty="0" smtClean="0">
                <a:solidFill>
                  <a:schemeClr val="tx1"/>
                </a:solidFill>
                <a:latin typeface="Arial" charset="0"/>
                <a:ea typeface="+mn-ea"/>
                <a:cs typeface="+mn-cs"/>
              </a:rPr>
              <a:t>–De studieforberedende tilbudene skal gi et godt grunnlag for videre studier i høyere utdanning. Det skal være en god sammenheng mellom de studieforberedende tilbudene og høyere utdanning.</a:t>
            </a:r>
            <a:endParaRPr lang="nn-NO" dirty="0"/>
          </a:p>
        </p:txBody>
      </p:sp>
      <p:sp>
        <p:nvSpPr>
          <p:cNvPr id="4" name="Plassholder for lysbildenummer 3"/>
          <p:cNvSpPr>
            <a:spLocks noGrp="1"/>
          </p:cNvSpPr>
          <p:nvPr>
            <p:ph type="sldNum" sz="quarter" idx="10"/>
          </p:nvPr>
        </p:nvSpPr>
        <p:spPr/>
        <p:txBody>
          <a:bodyPr/>
          <a:lstStyle/>
          <a:p>
            <a:fld id="{AFE2292A-2AA3-48EB-BF06-81E36C625BF6}" type="slidenum">
              <a:rPr lang="nb-NO" smtClean="0"/>
              <a:pPr/>
              <a:t>33</a:t>
            </a:fld>
            <a:endParaRPr lang="nb-NO"/>
          </a:p>
        </p:txBody>
      </p:sp>
    </p:spTree>
    <p:extLst>
      <p:ext uri="{BB962C8B-B14F-4D97-AF65-F5344CB8AC3E}">
        <p14:creationId xmlns:p14="http://schemas.microsoft.com/office/powerpoint/2010/main" val="205128528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None/>
            </a:pPr>
            <a:endParaRPr lang="nn-NO" kern="1200" dirty="0" smtClean="0">
              <a:solidFill>
                <a:schemeClr val="tx1"/>
              </a:solidFill>
              <a:latin typeface="Arial" charset="0"/>
            </a:endParaRPr>
          </a:p>
          <a:p>
            <a:pPr marL="0" indent="0">
              <a:buNone/>
            </a:pPr>
            <a:endParaRPr lang="nn-NO" dirty="0" smtClean="0"/>
          </a:p>
          <a:p>
            <a:pPr marL="0" indent="0">
              <a:buNone/>
            </a:pPr>
            <a:r>
              <a:rPr lang="nn-NO" dirty="0" err="1" smtClean="0"/>
              <a:t>Hybridene</a:t>
            </a:r>
            <a:r>
              <a:rPr lang="nn-NO" dirty="0" smtClean="0"/>
              <a:t> som evalueringa av Kunnskapsløftet påpekte behov for får en nå </a:t>
            </a:r>
            <a:r>
              <a:rPr lang="nn-NO" dirty="0" err="1" smtClean="0"/>
              <a:t>innen</a:t>
            </a:r>
            <a:r>
              <a:rPr lang="nn-NO" dirty="0" smtClean="0"/>
              <a:t> yrkesfag:</a:t>
            </a:r>
          </a:p>
          <a:p>
            <a:pPr>
              <a:buFontTx/>
              <a:buChar char="-"/>
            </a:pPr>
            <a:r>
              <a:rPr lang="nn-NO" dirty="0" smtClean="0">
                <a:solidFill>
                  <a:schemeClr val="tx1"/>
                </a:solidFill>
              </a:rPr>
              <a:t>Skal bli </a:t>
            </a:r>
            <a:r>
              <a:rPr lang="nn-NO" dirty="0" err="1" smtClean="0">
                <a:solidFill>
                  <a:schemeClr val="tx1"/>
                </a:solidFill>
              </a:rPr>
              <a:t>lettere</a:t>
            </a:r>
            <a:r>
              <a:rPr lang="nn-NO" dirty="0" smtClean="0">
                <a:solidFill>
                  <a:schemeClr val="tx1"/>
                </a:solidFill>
              </a:rPr>
              <a:t> å få både yrkeskompetanse og studiekompetanse</a:t>
            </a:r>
          </a:p>
          <a:p>
            <a:pPr>
              <a:buFontTx/>
              <a:buChar char="-"/>
            </a:pPr>
            <a:r>
              <a:rPr lang="nn-NO" dirty="0" smtClean="0">
                <a:solidFill>
                  <a:schemeClr val="tx1"/>
                </a:solidFill>
              </a:rPr>
              <a:t>Meir fleksible opplæringsmodeller </a:t>
            </a:r>
            <a:r>
              <a:rPr lang="nn-NO" dirty="0" err="1" smtClean="0">
                <a:solidFill>
                  <a:schemeClr val="tx1"/>
                </a:solidFill>
              </a:rPr>
              <a:t>skole</a:t>
            </a:r>
            <a:r>
              <a:rPr lang="nn-NO" dirty="0" smtClean="0">
                <a:solidFill>
                  <a:schemeClr val="tx1"/>
                </a:solidFill>
              </a:rPr>
              <a:t> – bedrift</a:t>
            </a:r>
          </a:p>
          <a:p>
            <a:pPr>
              <a:buFontTx/>
              <a:buChar char="-"/>
            </a:pPr>
            <a:r>
              <a:rPr lang="nn-NO" dirty="0" smtClean="0">
                <a:solidFill>
                  <a:schemeClr val="tx1"/>
                </a:solidFill>
              </a:rPr>
              <a:t>Meir fleksibel timefordeling mellom studieåra</a:t>
            </a:r>
          </a:p>
          <a:p>
            <a:pPr marL="0" indent="0">
              <a:buNone/>
            </a:pPr>
            <a:endParaRPr lang="nn-NO" dirty="0" smtClean="0"/>
          </a:p>
          <a:p>
            <a:endParaRPr lang="nn-NO" sz="1200" b="0" i="0" u="none" strike="noStrike" kern="1200" baseline="0" dirty="0" smtClean="0">
              <a:solidFill>
                <a:schemeClr val="tx1"/>
              </a:solidFill>
              <a:latin typeface="Arial" charset="0"/>
              <a:ea typeface="+mn-ea"/>
              <a:cs typeface="+mn-cs"/>
            </a:endParaRPr>
          </a:p>
          <a:p>
            <a:r>
              <a:rPr lang="nn-NO" sz="1200" b="0" i="0" u="none" strike="noStrike" kern="1200" baseline="0" dirty="0" smtClean="0">
                <a:solidFill>
                  <a:schemeClr val="tx1"/>
                </a:solidFill>
                <a:latin typeface="Arial" charset="0"/>
                <a:ea typeface="+mn-ea"/>
                <a:cs typeface="+mn-cs"/>
              </a:rPr>
              <a:t>3.</a:t>
            </a:r>
            <a:r>
              <a:rPr lang="nn-NO" sz="1200" b="0" i="1" u="none" strike="noStrike" kern="1200" baseline="0" dirty="0" smtClean="0">
                <a:solidFill>
                  <a:schemeClr val="tx1"/>
                </a:solidFill>
                <a:latin typeface="Arial" charset="0"/>
                <a:ea typeface="+mn-ea"/>
                <a:cs typeface="+mn-cs"/>
              </a:rPr>
              <a:t>Relevant kompetanse </a:t>
            </a:r>
            <a:endParaRPr lang="nn-NO" sz="1200" b="0" i="0" u="none" strike="noStrike" kern="1200" baseline="0" dirty="0" smtClean="0">
              <a:solidFill>
                <a:schemeClr val="tx1"/>
              </a:solidFill>
              <a:latin typeface="Arial" charset="0"/>
              <a:ea typeface="+mn-ea"/>
              <a:cs typeface="+mn-cs"/>
            </a:endParaRPr>
          </a:p>
          <a:p>
            <a:r>
              <a:rPr lang="nb-NO" sz="1200" b="0" i="0" u="none" strike="noStrike" kern="1200" baseline="0" dirty="0" smtClean="0">
                <a:solidFill>
                  <a:schemeClr val="tx1"/>
                </a:solidFill>
                <a:latin typeface="Arial" charset="0"/>
                <a:ea typeface="+mn-ea"/>
                <a:cs typeface="+mn-cs"/>
              </a:rPr>
              <a:t>–Dimensjoneringen av videregående opplæring er en balanse mellom elevenes ønsker og behovene i samfunnet, arbeidslivet og høyere utdanning. Det krever et godt kunnskapsgrunnlag om elevenes preferanser og behovene i et framtidig samfunns- og arbeidsliv. </a:t>
            </a:r>
          </a:p>
          <a:p>
            <a:r>
              <a:rPr lang="nn-NO" sz="1200" b="0" i="0" u="none" strike="noStrike" kern="1200" baseline="0" dirty="0" smtClean="0">
                <a:solidFill>
                  <a:schemeClr val="tx1"/>
                </a:solidFill>
                <a:latin typeface="Arial" charset="0"/>
                <a:ea typeface="+mn-ea"/>
                <a:cs typeface="+mn-cs"/>
              </a:rPr>
              <a:t>–Fag- og </a:t>
            </a:r>
            <a:r>
              <a:rPr lang="nn-NO" sz="1200" b="0" i="0" u="none" strike="noStrike" kern="1200" baseline="0" dirty="0" err="1" smtClean="0">
                <a:solidFill>
                  <a:schemeClr val="tx1"/>
                </a:solidFill>
                <a:latin typeface="Arial" charset="0"/>
                <a:ea typeface="+mn-ea"/>
                <a:cs typeface="+mn-cs"/>
              </a:rPr>
              <a:t>yrkesopplæringen</a:t>
            </a:r>
            <a:r>
              <a:rPr lang="nn-NO" sz="1200" b="0" i="0" u="none" strike="noStrike" kern="1200" baseline="0" dirty="0" smtClean="0">
                <a:solidFill>
                  <a:schemeClr val="tx1"/>
                </a:solidFill>
                <a:latin typeface="Arial" charset="0"/>
                <a:ea typeface="+mn-ea"/>
                <a:cs typeface="+mn-cs"/>
              </a:rPr>
              <a:t> skal bygge på utstrakt samarbeid med </a:t>
            </a:r>
            <a:r>
              <a:rPr lang="nn-NO" sz="1200" b="0" i="0" u="none" strike="noStrike" kern="1200" baseline="0" dirty="0" err="1" smtClean="0">
                <a:solidFill>
                  <a:schemeClr val="tx1"/>
                </a:solidFill>
                <a:latin typeface="Arial" charset="0"/>
                <a:ea typeface="+mn-ea"/>
                <a:cs typeface="+mn-cs"/>
              </a:rPr>
              <a:t>partene</a:t>
            </a:r>
            <a:r>
              <a:rPr lang="nn-NO" sz="1200" b="0" i="0" u="none" strike="noStrike" kern="1200" baseline="0" dirty="0" smtClean="0">
                <a:solidFill>
                  <a:schemeClr val="tx1"/>
                </a:solidFill>
                <a:latin typeface="Arial" charset="0"/>
                <a:ea typeface="+mn-ea"/>
                <a:cs typeface="+mn-cs"/>
              </a:rPr>
              <a:t> i arbeidslivet, og føre fram til en kompetanse som er anerkjent i arbeidslivet. Fullført og bestått fag- og yrkesopplæring skal gi </a:t>
            </a:r>
            <a:r>
              <a:rPr lang="nn-NO" sz="1200" b="0" i="0" u="none" strike="noStrike" kern="1200" baseline="0" dirty="0" err="1" smtClean="0">
                <a:solidFill>
                  <a:schemeClr val="tx1"/>
                </a:solidFill>
                <a:latin typeface="Arial" charset="0"/>
                <a:ea typeface="+mn-ea"/>
                <a:cs typeface="+mn-cs"/>
              </a:rPr>
              <a:t>utdanningsmuligheter</a:t>
            </a:r>
            <a:r>
              <a:rPr lang="nn-NO" sz="1200" b="0" i="0" u="none" strike="noStrike" kern="1200" baseline="0" dirty="0" smtClean="0">
                <a:solidFill>
                  <a:schemeClr val="tx1"/>
                </a:solidFill>
                <a:latin typeface="Arial" charset="0"/>
                <a:ea typeface="+mn-ea"/>
                <a:cs typeface="+mn-cs"/>
              </a:rPr>
              <a:t> ved fagskoler og y-veier til </a:t>
            </a:r>
            <a:r>
              <a:rPr lang="nn-NO" sz="1200" b="0" i="0" u="none" strike="noStrike" kern="1200" baseline="0" dirty="0" err="1" smtClean="0">
                <a:solidFill>
                  <a:schemeClr val="tx1"/>
                </a:solidFill>
                <a:latin typeface="Arial" charset="0"/>
                <a:ea typeface="+mn-ea"/>
                <a:cs typeface="+mn-cs"/>
              </a:rPr>
              <a:t>høyere</a:t>
            </a:r>
            <a:r>
              <a:rPr lang="nn-NO" sz="1200" b="0" i="0" u="none" strike="noStrike" kern="1200" baseline="0" dirty="0" smtClean="0">
                <a:solidFill>
                  <a:schemeClr val="tx1"/>
                </a:solidFill>
                <a:latin typeface="Arial" charset="0"/>
                <a:ea typeface="+mn-ea"/>
                <a:cs typeface="+mn-cs"/>
              </a:rPr>
              <a:t> utdanning. </a:t>
            </a:r>
          </a:p>
          <a:p>
            <a:r>
              <a:rPr lang="nb-NO" sz="1200" b="0" i="0" u="none" strike="noStrike" kern="1200" baseline="0" dirty="0" smtClean="0">
                <a:solidFill>
                  <a:schemeClr val="tx1"/>
                </a:solidFill>
                <a:latin typeface="Arial" charset="0"/>
                <a:ea typeface="+mn-ea"/>
                <a:cs typeface="+mn-cs"/>
              </a:rPr>
              <a:t>–De studieforberedende tilbudene skal gi et godt grunnlag for videre studier i høyere utdanning. Det skal være en god sammenheng mellom de studieforberedende tilbudene og høyere utdanning.</a:t>
            </a:r>
            <a:endParaRPr lang="nn-NO" dirty="0"/>
          </a:p>
        </p:txBody>
      </p:sp>
      <p:sp>
        <p:nvSpPr>
          <p:cNvPr id="4" name="Plassholder for lysbildenummer 3"/>
          <p:cNvSpPr>
            <a:spLocks noGrp="1"/>
          </p:cNvSpPr>
          <p:nvPr>
            <p:ph type="sldNum" sz="quarter" idx="10"/>
          </p:nvPr>
        </p:nvSpPr>
        <p:spPr/>
        <p:txBody>
          <a:bodyPr/>
          <a:lstStyle/>
          <a:p>
            <a:fld id="{AFE2292A-2AA3-48EB-BF06-81E36C625BF6}" type="slidenum">
              <a:rPr lang="nb-NO" smtClean="0"/>
              <a:pPr/>
              <a:t>34</a:t>
            </a:fld>
            <a:endParaRPr lang="nb-NO"/>
          </a:p>
        </p:txBody>
      </p:sp>
    </p:spTree>
    <p:extLst>
      <p:ext uri="{BB962C8B-B14F-4D97-AF65-F5344CB8AC3E}">
        <p14:creationId xmlns:p14="http://schemas.microsoft.com/office/powerpoint/2010/main" val="205128528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None/>
            </a:pPr>
            <a:endParaRPr lang="nn-NO" kern="1200" dirty="0" smtClean="0">
              <a:solidFill>
                <a:schemeClr val="tx1"/>
              </a:solidFill>
              <a:latin typeface="Arial" charset="0"/>
            </a:endParaRPr>
          </a:p>
          <a:p>
            <a:pPr marL="0" indent="0">
              <a:buNone/>
            </a:pPr>
            <a:endParaRPr lang="nn-NO" dirty="0" smtClean="0"/>
          </a:p>
          <a:p>
            <a:pPr marL="0" indent="0">
              <a:buNone/>
            </a:pPr>
            <a:r>
              <a:rPr lang="nn-NO" dirty="0" err="1" smtClean="0"/>
              <a:t>Hybridene</a:t>
            </a:r>
            <a:r>
              <a:rPr lang="nn-NO" dirty="0" smtClean="0"/>
              <a:t> som evalueringa av Kunnskapsløftet påpekte behov for får en nå </a:t>
            </a:r>
            <a:r>
              <a:rPr lang="nn-NO" dirty="0" err="1" smtClean="0"/>
              <a:t>innen</a:t>
            </a:r>
            <a:r>
              <a:rPr lang="nn-NO" dirty="0" smtClean="0"/>
              <a:t> yrkesfag:</a:t>
            </a:r>
          </a:p>
          <a:p>
            <a:pPr>
              <a:buFontTx/>
              <a:buChar char="-"/>
            </a:pPr>
            <a:r>
              <a:rPr lang="nn-NO" dirty="0" smtClean="0">
                <a:solidFill>
                  <a:schemeClr val="tx1"/>
                </a:solidFill>
              </a:rPr>
              <a:t>Skal bli </a:t>
            </a:r>
            <a:r>
              <a:rPr lang="nn-NO" dirty="0" err="1" smtClean="0">
                <a:solidFill>
                  <a:schemeClr val="tx1"/>
                </a:solidFill>
              </a:rPr>
              <a:t>lettere</a:t>
            </a:r>
            <a:r>
              <a:rPr lang="nn-NO" dirty="0" smtClean="0">
                <a:solidFill>
                  <a:schemeClr val="tx1"/>
                </a:solidFill>
              </a:rPr>
              <a:t> å få både yrkeskompetanse og studiekompetanse</a:t>
            </a:r>
          </a:p>
          <a:p>
            <a:pPr>
              <a:buFontTx/>
              <a:buChar char="-"/>
            </a:pPr>
            <a:r>
              <a:rPr lang="nn-NO" dirty="0" smtClean="0">
                <a:solidFill>
                  <a:schemeClr val="tx1"/>
                </a:solidFill>
              </a:rPr>
              <a:t>Meir fleksible opplæringsmodeller </a:t>
            </a:r>
            <a:r>
              <a:rPr lang="nn-NO" dirty="0" err="1" smtClean="0">
                <a:solidFill>
                  <a:schemeClr val="tx1"/>
                </a:solidFill>
              </a:rPr>
              <a:t>skole</a:t>
            </a:r>
            <a:r>
              <a:rPr lang="nn-NO" dirty="0" smtClean="0">
                <a:solidFill>
                  <a:schemeClr val="tx1"/>
                </a:solidFill>
              </a:rPr>
              <a:t> – bedrift</a:t>
            </a:r>
          </a:p>
          <a:p>
            <a:pPr>
              <a:buFontTx/>
              <a:buChar char="-"/>
            </a:pPr>
            <a:r>
              <a:rPr lang="nn-NO" dirty="0" smtClean="0">
                <a:solidFill>
                  <a:schemeClr val="tx1"/>
                </a:solidFill>
              </a:rPr>
              <a:t>Meir fleksibel timefordeling mellom studieåra</a:t>
            </a:r>
          </a:p>
          <a:p>
            <a:pPr marL="0" indent="0">
              <a:buNone/>
            </a:pPr>
            <a:endParaRPr lang="nn-NO" dirty="0" smtClean="0"/>
          </a:p>
          <a:p>
            <a:endParaRPr lang="nn-NO" sz="1200" b="0" i="0" u="none" strike="noStrike" kern="1200" baseline="0" dirty="0" smtClean="0">
              <a:solidFill>
                <a:schemeClr val="tx1"/>
              </a:solidFill>
              <a:latin typeface="Arial" charset="0"/>
              <a:ea typeface="+mn-ea"/>
              <a:cs typeface="+mn-cs"/>
            </a:endParaRPr>
          </a:p>
          <a:p>
            <a:r>
              <a:rPr lang="nn-NO" sz="1200" b="0" i="0" u="none" strike="noStrike" kern="1200" baseline="0" dirty="0" smtClean="0">
                <a:solidFill>
                  <a:schemeClr val="tx1"/>
                </a:solidFill>
                <a:latin typeface="Arial" charset="0"/>
                <a:ea typeface="+mn-ea"/>
                <a:cs typeface="+mn-cs"/>
              </a:rPr>
              <a:t>3.</a:t>
            </a:r>
            <a:r>
              <a:rPr lang="nn-NO" sz="1200" b="0" i="1" u="none" strike="noStrike" kern="1200" baseline="0" dirty="0" smtClean="0">
                <a:solidFill>
                  <a:schemeClr val="tx1"/>
                </a:solidFill>
                <a:latin typeface="Arial" charset="0"/>
                <a:ea typeface="+mn-ea"/>
                <a:cs typeface="+mn-cs"/>
              </a:rPr>
              <a:t>Relevant kompetanse </a:t>
            </a:r>
            <a:endParaRPr lang="nn-NO" sz="1200" b="0" i="0" u="none" strike="noStrike" kern="1200" baseline="0" dirty="0" smtClean="0">
              <a:solidFill>
                <a:schemeClr val="tx1"/>
              </a:solidFill>
              <a:latin typeface="Arial" charset="0"/>
              <a:ea typeface="+mn-ea"/>
              <a:cs typeface="+mn-cs"/>
            </a:endParaRPr>
          </a:p>
          <a:p>
            <a:r>
              <a:rPr lang="nb-NO" sz="1200" b="0" i="0" u="none" strike="noStrike" kern="1200" baseline="0" dirty="0" smtClean="0">
                <a:solidFill>
                  <a:schemeClr val="tx1"/>
                </a:solidFill>
                <a:latin typeface="Arial" charset="0"/>
                <a:ea typeface="+mn-ea"/>
                <a:cs typeface="+mn-cs"/>
              </a:rPr>
              <a:t>–Dimensjoneringen av videregående opplæring er en balanse mellom elevenes ønsker og behovene i samfunnet, arbeidslivet og høyere utdanning. Det krever et godt kunnskapsgrunnlag om elevenes preferanser og behovene i et framtidig samfunns- og arbeidsliv. </a:t>
            </a:r>
          </a:p>
          <a:p>
            <a:r>
              <a:rPr lang="nn-NO" sz="1200" b="0" i="0" u="none" strike="noStrike" kern="1200" baseline="0" dirty="0" smtClean="0">
                <a:solidFill>
                  <a:schemeClr val="tx1"/>
                </a:solidFill>
                <a:latin typeface="Arial" charset="0"/>
                <a:ea typeface="+mn-ea"/>
                <a:cs typeface="+mn-cs"/>
              </a:rPr>
              <a:t>–Fag- og </a:t>
            </a:r>
            <a:r>
              <a:rPr lang="nn-NO" sz="1200" b="0" i="0" u="none" strike="noStrike" kern="1200" baseline="0" dirty="0" err="1" smtClean="0">
                <a:solidFill>
                  <a:schemeClr val="tx1"/>
                </a:solidFill>
                <a:latin typeface="Arial" charset="0"/>
                <a:ea typeface="+mn-ea"/>
                <a:cs typeface="+mn-cs"/>
              </a:rPr>
              <a:t>yrkesopplæringen</a:t>
            </a:r>
            <a:r>
              <a:rPr lang="nn-NO" sz="1200" b="0" i="0" u="none" strike="noStrike" kern="1200" baseline="0" dirty="0" smtClean="0">
                <a:solidFill>
                  <a:schemeClr val="tx1"/>
                </a:solidFill>
                <a:latin typeface="Arial" charset="0"/>
                <a:ea typeface="+mn-ea"/>
                <a:cs typeface="+mn-cs"/>
              </a:rPr>
              <a:t> skal bygge på utstrakt samarbeid med </a:t>
            </a:r>
            <a:r>
              <a:rPr lang="nn-NO" sz="1200" b="0" i="0" u="none" strike="noStrike" kern="1200" baseline="0" dirty="0" err="1" smtClean="0">
                <a:solidFill>
                  <a:schemeClr val="tx1"/>
                </a:solidFill>
                <a:latin typeface="Arial" charset="0"/>
                <a:ea typeface="+mn-ea"/>
                <a:cs typeface="+mn-cs"/>
              </a:rPr>
              <a:t>partene</a:t>
            </a:r>
            <a:r>
              <a:rPr lang="nn-NO" sz="1200" b="0" i="0" u="none" strike="noStrike" kern="1200" baseline="0" dirty="0" smtClean="0">
                <a:solidFill>
                  <a:schemeClr val="tx1"/>
                </a:solidFill>
                <a:latin typeface="Arial" charset="0"/>
                <a:ea typeface="+mn-ea"/>
                <a:cs typeface="+mn-cs"/>
              </a:rPr>
              <a:t> i arbeidslivet, og føre fram til en kompetanse som er anerkjent i arbeidslivet. Fullført og bestått fag- og yrkesopplæring skal gi </a:t>
            </a:r>
            <a:r>
              <a:rPr lang="nn-NO" sz="1200" b="0" i="0" u="none" strike="noStrike" kern="1200" baseline="0" dirty="0" err="1" smtClean="0">
                <a:solidFill>
                  <a:schemeClr val="tx1"/>
                </a:solidFill>
                <a:latin typeface="Arial" charset="0"/>
                <a:ea typeface="+mn-ea"/>
                <a:cs typeface="+mn-cs"/>
              </a:rPr>
              <a:t>utdanningsmuligheter</a:t>
            </a:r>
            <a:r>
              <a:rPr lang="nn-NO" sz="1200" b="0" i="0" u="none" strike="noStrike" kern="1200" baseline="0" dirty="0" smtClean="0">
                <a:solidFill>
                  <a:schemeClr val="tx1"/>
                </a:solidFill>
                <a:latin typeface="Arial" charset="0"/>
                <a:ea typeface="+mn-ea"/>
                <a:cs typeface="+mn-cs"/>
              </a:rPr>
              <a:t> ved fagskoler og y-veier til </a:t>
            </a:r>
            <a:r>
              <a:rPr lang="nn-NO" sz="1200" b="0" i="0" u="none" strike="noStrike" kern="1200" baseline="0" dirty="0" err="1" smtClean="0">
                <a:solidFill>
                  <a:schemeClr val="tx1"/>
                </a:solidFill>
                <a:latin typeface="Arial" charset="0"/>
                <a:ea typeface="+mn-ea"/>
                <a:cs typeface="+mn-cs"/>
              </a:rPr>
              <a:t>høyere</a:t>
            </a:r>
            <a:r>
              <a:rPr lang="nn-NO" sz="1200" b="0" i="0" u="none" strike="noStrike" kern="1200" baseline="0" dirty="0" smtClean="0">
                <a:solidFill>
                  <a:schemeClr val="tx1"/>
                </a:solidFill>
                <a:latin typeface="Arial" charset="0"/>
                <a:ea typeface="+mn-ea"/>
                <a:cs typeface="+mn-cs"/>
              </a:rPr>
              <a:t> utdanning. </a:t>
            </a:r>
          </a:p>
          <a:p>
            <a:r>
              <a:rPr lang="nb-NO" sz="1200" b="0" i="0" u="none" strike="noStrike" kern="1200" baseline="0" dirty="0" smtClean="0">
                <a:solidFill>
                  <a:schemeClr val="tx1"/>
                </a:solidFill>
                <a:latin typeface="Arial" charset="0"/>
                <a:ea typeface="+mn-ea"/>
                <a:cs typeface="+mn-cs"/>
              </a:rPr>
              <a:t>–De studieforberedende tilbudene skal gi et godt grunnlag for videre studier i høyere utdanning. Det skal være en god sammenheng mellom de studieforberedende tilbudene og høyere utdanning.</a:t>
            </a:r>
            <a:endParaRPr lang="nn-NO" dirty="0"/>
          </a:p>
        </p:txBody>
      </p:sp>
      <p:sp>
        <p:nvSpPr>
          <p:cNvPr id="4" name="Plassholder for lysbildenummer 3"/>
          <p:cNvSpPr>
            <a:spLocks noGrp="1"/>
          </p:cNvSpPr>
          <p:nvPr>
            <p:ph type="sldNum" sz="quarter" idx="10"/>
          </p:nvPr>
        </p:nvSpPr>
        <p:spPr/>
        <p:txBody>
          <a:bodyPr/>
          <a:lstStyle/>
          <a:p>
            <a:fld id="{AFE2292A-2AA3-48EB-BF06-81E36C625BF6}" type="slidenum">
              <a:rPr lang="nb-NO" smtClean="0"/>
              <a:pPr/>
              <a:t>35</a:t>
            </a:fld>
            <a:endParaRPr lang="nb-NO"/>
          </a:p>
        </p:txBody>
      </p:sp>
    </p:spTree>
    <p:extLst>
      <p:ext uri="{BB962C8B-B14F-4D97-AF65-F5344CB8AC3E}">
        <p14:creationId xmlns:p14="http://schemas.microsoft.com/office/powerpoint/2010/main" val="205128528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n-NO" sz="1200" b="0" i="0" u="none" strike="noStrike" kern="1200" baseline="0" dirty="0" smtClean="0">
              <a:solidFill>
                <a:schemeClr val="tx1"/>
              </a:solidFill>
              <a:latin typeface="Arial" charset="0"/>
              <a:ea typeface="+mn-ea"/>
              <a:cs typeface="+mn-cs"/>
            </a:endParaRPr>
          </a:p>
          <a:p>
            <a:endParaRPr lang="nn-NO" sz="1200" b="0" i="0" u="none" strike="noStrike" kern="1200" baseline="0" dirty="0" smtClean="0">
              <a:solidFill>
                <a:schemeClr val="tx1"/>
              </a:solidFill>
              <a:latin typeface="Arial" charset="0"/>
              <a:ea typeface="+mn-ea"/>
              <a:cs typeface="+mn-cs"/>
            </a:endParaRPr>
          </a:p>
          <a:p>
            <a:r>
              <a:rPr lang="nn-NO" sz="1200" b="0" i="0" u="none" strike="noStrike" kern="1200" baseline="0" dirty="0" err="1" smtClean="0">
                <a:solidFill>
                  <a:schemeClr val="tx1"/>
                </a:solidFill>
                <a:latin typeface="Arial" charset="0"/>
                <a:ea typeface="+mn-ea"/>
                <a:cs typeface="+mn-cs"/>
              </a:rPr>
              <a:t>ikke</a:t>
            </a:r>
            <a:r>
              <a:rPr lang="nn-NO" sz="1200" b="0" i="0" u="none" strike="noStrike" kern="1200" baseline="0" dirty="0" smtClean="0">
                <a:solidFill>
                  <a:schemeClr val="tx1"/>
                </a:solidFill>
                <a:latin typeface="Arial" charset="0"/>
                <a:ea typeface="+mn-ea"/>
                <a:cs typeface="+mn-cs"/>
              </a:rPr>
              <a:t> alle </a:t>
            </a:r>
            <a:r>
              <a:rPr lang="nn-NO" sz="1200" b="0" i="0" u="none" strike="noStrike" kern="1200" baseline="0" dirty="0" err="1" smtClean="0">
                <a:solidFill>
                  <a:schemeClr val="tx1"/>
                </a:solidFill>
                <a:latin typeface="Arial" charset="0"/>
                <a:ea typeface="+mn-ea"/>
                <a:cs typeface="+mn-cs"/>
              </a:rPr>
              <a:t>utdanningsprogrammene</a:t>
            </a:r>
            <a:r>
              <a:rPr lang="nn-NO" sz="1200" b="0" i="0" u="none" strike="noStrike" kern="1200" baseline="0" dirty="0" smtClean="0">
                <a:solidFill>
                  <a:schemeClr val="tx1"/>
                </a:solidFill>
                <a:latin typeface="Arial" charset="0"/>
                <a:ea typeface="+mn-ea"/>
                <a:cs typeface="+mn-cs"/>
              </a:rPr>
              <a:t> fungerer godt nok når det gjelder rekruttering til </a:t>
            </a:r>
            <a:r>
              <a:rPr lang="nn-NO" sz="1200" b="0" i="0" u="none" strike="noStrike" kern="1200" baseline="0" dirty="0" err="1" smtClean="0">
                <a:solidFill>
                  <a:schemeClr val="tx1"/>
                </a:solidFill>
                <a:latin typeface="Arial" charset="0"/>
                <a:ea typeface="+mn-ea"/>
                <a:cs typeface="+mn-cs"/>
              </a:rPr>
              <a:t>lærefagene</a:t>
            </a:r>
            <a:r>
              <a:rPr lang="nn-NO" sz="1200" b="0" i="0" u="none" strike="noStrike" kern="1200" baseline="0" dirty="0" smtClean="0">
                <a:solidFill>
                  <a:schemeClr val="tx1"/>
                </a:solidFill>
                <a:latin typeface="Arial" charset="0"/>
                <a:ea typeface="+mn-ea"/>
                <a:cs typeface="+mn-cs"/>
              </a:rPr>
              <a:t>, gjennomføring med fag- og </a:t>
            </a:r>
            <a:r>
              <a:rPr lang="nn-NO" sz="1200" b="0" i="0" u="none" strike="noStrike" kern="1200" baseline="0" dirty="0" err="1" smtClean="0">
                <a:solidFill>
                  <a:schemeClr val="tx1"/>
                </a:solidFill>
                <a:latin typeface="Arial" charset="0"/>
                <a:ea typeface="+mn-ea"/>
                <a:cs typeface="+mn-cs"/>
              </a:rPr>
              <a:t>svennebrev</a:t>
            </a:r>
            <a:r>
              <a:rPr lang="nn-NO" sz="1200" b="0" i="0" u="none" strike="noStrike" kern="1200" baseline="0" dirty="0" smtClean="0">
                <a:solidFill>
                  <a:schemeClr val="tx1"/>
                </a:solidFill>
                <a:latin typeface="Arial" charset="0"/>
                <a:ea typeface="+mn-ea"/>
                <a:cs typeface="+mn-cs"/>
              </a:rPr>
              <a:t> eller yrkeskompetanse og rekruttering og verdsetting på </a:t>
            </a:r>
            <a:r>
              <a:rPr lang="nn-NO" sz="1200" b="0" i="0" u="none" strike="noStrike" kern="1200" baseline="0" dirty="0" err="1" smtClean="0">
                <a:solidFill>
                  <a:schemeClr val="tx1"/>
                </a:solidFill>
                <a:latin typeface="Arial" charset="0"/>
                <a:ea typeface="+mn-ea"/>
                <a:cs typeface="+mn-cs"/>
              </a:rPr>
              <a:t>arbeidsmarkedet</a:t>
            </a:r>
            <a:r>
              <a:rPr lang="nn-NO" sz="1200" b="0" i="0" u="none" strike="noStrike" kern="1200" baseline="0" dirty="0" smtClean="0">
                <a:solidFill>
                  <a:schemeClr val="tx1"/>
                </a:solidFill>
                <a:latin typeface="Arial" charset="0"/>
                <a:ea typeface="+mn-ea"/>
                <a:cs typeface="+mn-cs"/>
              </a:rPr>
              <a:t>. </a:t>
            </a:r>
            <a:endParaRPr lang="nn-NO" kern="1200" dirty="0" smtClean="0">
              <a:solidFill>
                <a:schemeClr val="tx1"/>
              </a:solidFill>
              <a:latin typeface="Arial" charset="0"/>
            </a:endParaRPr>
          </a:p>
          <a:p>
            <a:pPr marL="0" indent="0">
              <a:buNone/>
            </a:pPr>
            <a:endParaRPr lang="nn-NO" dirty="0" smtClean="0"/>
          </a:p>
          <a:p>
            <a:pPr marL="0" indent="0">
              <a:buNone/>
            </a:pPr>
            <a:r>
              <a:rPr lang="nn-NO" dirty="0" err="1" smtClean="0"/>
              <a:t>Hybridene</a:t>
            </a:r>
            <a:r>
              <a:rPr lang="nn-NO" dirty="0" smtClean="0"/>
              <a:t> som evalueringa av Kunnskapsløftet påpekte behov for får en nå </a:t>
            </a:r>
            <a:r>
              <a:rPr lang="nn-NO" dirty="0" err="1" smtClean="0"/>
              <a:t>innen</a:t>
            </a:r>
            <a:r>
              <a:rPr lang="nn-NO" dirty="0" smtClean="0"/>
              <a:t> yrkesfag:</a:t>
            </a:r>
          </a:p>
          <a:p>
            <a:pPr>
              <a:buFontTx/>
              <a:buChar char="-"/>
            </a:pPr>
            <a:r>
              <a:rPr lang="nn-NO" dirty="0" smtClean="0">
                <a:solidFill>
                  <a:schemeClr val="tx1"/>
                </a:solidFill>
              </a:rPr>
              <a:t>Skal bli </a:t>
            </a:r>
            <a:r>
              <a:rPr lang="nn-NO" dirty="0" err="1" smtClean="0">
                <a:solidFill>
                  <a:schemeClr val="tx1"/>
                </a:solidFill>
              </a:rPr>
              <a:t>lettere</a:t>
            </a:r>
            <a:r>
              <a:rPr lang="nn-NO" dirty="0" smtClean="0">
                <a:solidFill>
                  <a:schemeClr val="tx1"/>
                </a:solidFill>
              </a:rPr>
              <a:t> å få både yrkeskompetanse og studiekompetanse</a:t>
            </a:r>
          </a:p>
          <a:p>
            <a:pPr>
              <a:buFontTx/>
              <a:buChar char="-"/>
            </a:pPr>
            <a:r>
              <a:rPr lang="nn-NO" dirty="0" smtClean="0">
                <a:solidFill>
                  <a:schemeClr val="tx1"/>
                </a:solidFill>
              </a:rPr>
              <a:t>Meir fleksible opplæringsmodeller </a:t>
            </a:r>
            <a:r>
              <a:rPr lang="nn-NO" dirty="0" err="1" smtClean="0">
                <a:solidFill>
                  <a:schemeClr val="tx1"/>
                </a:solidFill>
              </a:rPr>
              <a:t>skole</a:t>
            </a:r>
            <a:r>
              <a:rPr lang="nn-NO" dirty="0" smtClean="0">
                <a:solidFill>
                  <a:schemeClr val="tx1"/>
                </a:solidFill>
              </a:rPr>
              <a:t> – bedrift</a:t>
            </a:r>
          </a:p>
          <a:p>
            <a:pPr>
              <a:buFontTx/>
              <a:buChar char="-"/>
            </a:pPr>
            <a:r>
              <a:rPr lang="nn-NO" dirty="0" smtClean="0">
                <a:solidFill>
                  <a:schemeClr val="tx1"/>
                </a:solidFill>
              </a:rPr>
              <a:t>Meir fleksibel timefordeling mellom studieåra</a:t>
            </a:r>
          </a:p>
          <a:p>
            <a:pPr marL="0" indent="0">
              <a:buNone/>
            </a:pPr>
            <a:endParaRPr lang="nn-NO" dirty="0" smtClean="0"/>
          </a:p>
          <a:p>
            <a:endParaRPr lang="nn-NO" sz="1200" b="0" i="0" u="none" strike="noStrike" kern="1200" baseline="0" dirty="0" smtClean="0">
              <a:solidFill>
                <a:schemeClr val="tx1"/>
              </a:solidFill>
              <a:latin typeface="Arial" charset="0"/>
              <a:ea typeface="+mn-ea"/>
              <a:cs typeface="+mn-cs"/>
            </a:endParaRPr>
          </a:p>
          <a:p>
            <a:r>
              <a:rPr lang="nn-NO" sz="1200" b="0" i="0" u="none" strike="noStrike" kern="1200" baseline="0" dirty="0" smtClean="0">
                <a:solidFill>
                  <a:schemeClr val="tx1"/>
                </a:solidFill>
                <a:latin typeface="Arial" charset="0"/>
                <a:ea typeface="+mn-ea"/>
                <a:cs typeface="+mn-cs"/>
              </a:rPr>
              <a:t>3.</a:t>
            </a:r>
            <a:r>
              <a:rPr lang="nn-NO" sz="1200" b="0" i="1" u="none" strike="noStrike" kern="1200" baseline="0" dirty="0" smtClean="0">
                <a:solidFill>
                  <a:schemeClr val="tx1"/>
                </a:solidFill>
                <a:latin typeface="Arial" charset="0"/>
                <a:ea typeface="+mn-ea"/>
                <a:cs typeface="+mn-cs"/>
              </a:rPr>
              <a:t>Relevant kompetanse </a:t>
            </a:r>
            <a:endParaRPr lang="nn-NO" sz="1200" b="0" i="0" u="none" strike="noStrike" kern="1200" baseline="0" dirty="0" smtClean="0">
              <a:solidFill>
                <a:schemeClr val="tx1"/>
              </a:solidFill>
              <a:latin typeface="Arial" charset="0"/>
              <a:ea typeface="+mn-ea"/>
              <a:cs typeface="+mn-cs"/>
            </a:endParaRPr>
          </a:p>
          <a:p>
            <a:r>
              <a:rPr lang="nb-NO" sz="1200" b="0" i="0" u="none" strike="noStrike" kern="1200" baseline="0" dirty="0" smtClean="0">
                <a:solidFill>
                  <a:schemeClr val="tx1"/>
                </a:solidFill>
                <a:latin typeface="Arial" charset="0"/>
                <a:ea typeface="+mn-ea"/>
                <a:cs typeface="+mn-cs"/>
              </a:rPr>
              <a:t>–Dimensjoneringen av videregående opplæring er en balanse mellom elevenes ønsker og behovene i samfunnet, arbeidslivet og høyere utdanning. Det krever et godt kunnskapsgrunnlag om elevenes preferanser og behovene i et framtidig samfunns- og arbeidsliv. </a:t>
            </a:r>
          </a:p>
          <a:p>
            <a:r>
              <a:rPr lang="nn-NO" sz="1200" b="0" i="0" u="none" strike="noStrike" kern="1200" baseline="0" dirty="0" smtClean="0">
                <a:solidFill>
                  <a:schemeClr val="tx1"/>
                </a:solidFill>
                <a:latin typeface="Arial" charset="0"/>
                <a:ea typeface="+mn-ea"/>
                <a:cs typeface="+mn-cs"/>
              </a:rPr>
              <a:t>–Fag- og </a:t>
            </a:r>
            <a:r>
              <a:rPr lang="nn-NO" sz="1200" b="0" i="0" u="none" strike="noStrike" kern="1200" baseline="0" dirty="0" err="1" smtClean="0">
                <a:solidFill>
                  <a:schemeClr val="tx1"/>
                </a:solidFill>
                <a:latin typeface="Arial" charset="0"/>
                <a:ea typeface="+mn-ea"/>
                <a:cs typeface="+mn-cs"/>
              </a:rPr>
              <a:t>yrkesopplæringen</a:t>
            </a:r>
            <a:r>
              <a:rPr lang="nn-NO" sz="1200" b="0" i="0" u="none" strike="noStrike" kern="1200" baseline="0" dirty="0" smtClean="0">
                <a:solidFill>
                  <a:schemeClr val="tx1"/>
                </a:solidFill>
                <a:latin typeface="Arial" charset="0"/>
                <a:ea typeface="+mn-ea"/>
                <a:cs typeface="+mn-cs"/>
              </a:rPr>
              <a:t> skal bygge på utstrakt samarbeid med </a:t>
            </a:r>
            <a:r>
              <a:rPr lang="nn-NO" sz="1200" b="0" i="0" u="none" strike="noStrike" kern="1200" baseline="0" dirty="0" err="1" smtClean="0">
                <a:solidFill>
                  <a:schemeClr val="tx1"/>
                </a:solidFill>
                <a:latin typeface="Arial" charset="0"/>
                <a:ea typeface="+mn-ea"/>
                <a:cs typeface="+mn-cs"/>
              </a:rPr>
              <a:t>partene</a:t>
            </a:r>
            <a:r>
              <a:rPr lang="nn-NO" sz="1200" b="0" i="0" u="none" strike="noStrike" kern="1200" baseline="0" dirty="0" smtClean="0">
                <a:solidFill>
                  <a:schemeClr val="tx1"/>
                </a:solidFill>
                <a:latin typeface="Arial" charset="0"/>
                <a:ea typeface="+mn-ea"/>
                <a:cs typeface="+mn-cs"/>
              </a:rPr>
              <a:t> i arbeidslivet, og føre fram til en kompetanse som er anerkjent i arbeidslivet. Fullført og bestått fag- og yrkesopplæring skal gi </a:t>
            </a:r>
            <a:r>
              <a:rPr lang="nn-NO" sz="1200" b="0" i="0" u="none" strike="noStrike" kern="1200" baseline="0" dirty="0" err="1" smtClean="0">
                <a:solidFill>
                  <a:schemeClr val="tx1"/>
                </a:solidFill>
                <a:latin typeface="Arial" charset="0"/>
                <a:ea typeface="+mn-ea"/>
                <a:cs typeface="+mn-cs"/>
              </a:rPr>
              <a:t>utdanningsmuligheter</a:t>
            </a:r>
            <a:r>
              <a:rPr lang="nn-NO" sz="1200" b="0" i="0" u="none" strike="noStrike" kern="1200" baseline="0" dirty="0" smtClean="0">
                <a:solidFill>
                  <a:schemeClr val="tx1"/>
                </a:solidFill>
                <a:latin typeface="Arial" charset="0"/>
                <a:ea typeface="+mn-ea"/>
                <a:cs typeface="+mn-cs"/>
              </a:rPr>
              <a:t> ved fagskoler og y-veier til </a:t>
            </a:r>
            <a:r>
              <a:rPr lang="nn-NO" sz="1200" b="0" i="0" u="none" strike="noStrike" kern="1200" baseline="0" dirty="0" err="1" smtClean="0">
                <a:solidFill>
                  <a:schemeClr val="tx1"/>
                </a:solidFill>
                <a:latin typeface="Arial" charset="0"/>
                <a:ea typeface="+mn-ea"/>
                <a:cs typeface="+mn-cs"/>
              </a:rPr>
              <a:t>høyere</a:t>
            </a:r>
            <a:r>
              <a:rPr lang="nn-NO" sz="1200" b="0" i="0" u="none" strike="noStrike" kern="1200" baseline="0" dirty="0" smtClean="0">
                <a:solidFill>
                  <a:schemeClr val="tx1"/>
                </a:solidFill>
                <a:latin typeface="Arial" charset="0"/>
                <a:ea typeface="+mn-ea"/>
                <a:cs typeface="+mn-cs"/>
              </a:rPr>
              <a:t> utdanning. </a:t>
            </a:r>
          </a:p>
          <a:p>
            <a:r>
              <a:rPr lang="nb-NO" sz="1200" b="0" i="0" u="none" strike="noStrike" kern="1200" baseline="0" dirty="0" smtClean="0">
                <a:solidFill>
                  <a:schemeClr val="tx1"/>
                </a:solidFill>
                <a:latin typeface="Arial" charset="0"/>
                <a:ea typeface="+mn-ea"/>
                <a:cs typeface="+mn-cs"/>
              </a:rPr>
              <a:t>–De studieforberedende tilbudene skal gi et godt grunnlag for videre studier i høyere utdanning. Det skal være en god sammenheng mellom de studieforberedende tilbudene og høyere utdanning.</a:t>
            </a:r>
            <a:endParaRPr lang="nn-NO" dirty="0"/>
          </a:p>
        </p:txBody>
      </p:sp>
      <p:sp>
        <p:nvSpPr>
          <p:cNvPr id="4" name="Plassholder for lysbildenummer 3"/>
          <p:cNvSpPr>
            <a:spLocks noGrp="1"/>
          </p:cNvSpPr>
          <p:nvPr>
            <p:ph type="sldNum" sz="quarter" idx="10"/>
          </p:nvPr>
        </p:nvSpPr>
        <p:spPr/>
        <p:txBody>
          <a:bodyPr/>
          <a:lstStyle/>
          <a:p>
            <a:fld id="{AFE2292A-2AA3-48EB-BF06-81E36C625BF6}" type="slidenum">
              <a:rPr lang="nb-NO" smtClean="0"/>
              <a:pPr/>
              <a:t>36</a:t>
            </a:fld>
            <a:endParaRPr lang="nb-NO"/>
          </a:p>
        </p:txBody>
      </p:sp>
    </p:spTree>
    <p:extLst>
      <p:ext uri="{BB962C8B-B14F-4D97-AF65-F5344CB8AC3E}">
        <p14:creationId xmlns:p14="http://schemas.microsoft.com/office/powerpoint/2010/main" val="205128528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None/>
            </a:pPr>
            <a:r>
              <a:rPr lang="nn-NO" dirty="0" err="1" smtClean="0"/>
              <a:t>Hybridene</a:t>
            </a:r>
            <a:r>
              <a:rPr lang="nn-NO" dirty="0" smtClean="0"/>
              <a:t> som evalueringa av Kunnskapsløftet påpekte behov for får en nå </a:t>
            </a:r>
            <a:r>
              <a:rPr lang="nn-NO" dirty="0" err="1" smtClean="0"/>
              <a:t>innen</a:t>
            </a:r>
            <a:r>
              <a:rPr lang="nn-NO" dirty="0" smtClean="0"/>
              <a:t> yrkesfag:</a:t>
            </a:r>
          </a:p>
          <a:p>
            <a:pPr>
              <a:buFontTx/>
              <a:buChar char="-"/>
            </a:pPr>
            <a:r>
              <a:rPr lang="nn-NO" dirty="0" smtClean="0">
                <a:solidFill>
                  <a:schemeClr val="tx1"/>
                </a:solidFill>
              </a:rPr>
              <a:t>Skal bli </a:t>
            </a:r>
            <a:r>
              <a:rPr lang="nn-NO" dirty="0" err="1" smtClean="0">
                <a:solidFill>
                  <a:schemeClr val="tx1"/>
                </a:solidFill>
              </a:rPr>
              <a:t>lettere</a:t>
            </a:r>
            <a:r>
              <a:rPr lang="nn-NO" dirty="0" smtClean="0">
                <a:solidFill>
                  <a:schemeClr val="tx1"/>
                </a:solidFill>
              </a:rPr>
              <a:t> å få både yrkeskompetanse og studiekompetanse</a:t>
            </a:r>
          </a:p>
          <a:p>
            <a:pPr>
              <a:buFontTx/>
              <a:buChar char="-"/>
            </a:pPr>
            <a:r>
              <a:rPr lang="nn-NO" dirty="0" smtClean="0">
                <a:solidFill>
                  <a:schemeClr val="tx1"/>
                </a:solidFill>
              </a:rPr>
              <a:t>Meir fleksible opplæringsmodeller </a:t>
            </a:r>
            <a:r>
              <a:rPr lang="nn-NO" dirty="0" err="1" smtClean="0">
                <a:solidFill>
                  <a:schemeClr val="tx1"/>
                </a:solidFill>
              </a:rPr>
              <a:t>skole</a:t>
            </a:r>
            <a:r>
              <a:rPr lang="nn-NO" dirty="0" smtClean="0">
                <a:solidFill>
                  <a:schemeClr val="tx1"/>
                </a:solidFill>
              </a:rPr>
              <a:t> – bedrift</a:t>
            </a:r>
          </a:p>
          <a:p>
            <a:pPr>
              <a:buFontTx/>
              <a:buChar char="-"/>
            </a:pPr>
            <a:r>
              <a:rPr lang="nn-NO" dirty="0" smtClean="0">
                <a:solidFill>
                  <a:schemeClr val="tx1"/>
                </a:solidFill>
              </a:rPr>
              <a:t>Meir fleksibel timefordeling mellom studieåra</a:t>
            </a:r>
          </a:p>
          <a:p>
            <a:endParaRPr lang="nb-NO" sz="1200" b="0" i="0" u="none" strike="noStrike" kern="1200" baseline="0" dirty="0" smtClean="0">
              <a:solidFill>
                <a:schemeClr val="tx1"/>
              </a:solidFill>
              <a:latin typeface="Arial" charset="0"/>
              <a:ea typeface="+mn-ea"/>
              <a:cs typeface="+mn-cs"/>
            </a:endParaRPr>
          </a:p>
          <a:p>
            <a:r>
              <a:rPr lang="nb-NO" sz="1200" b="0" i="0" u="none" strike="noStrike" kern="1200" baseline="0" dirty="0" smtClean="0">
                <a:solidFill>
                  <a:schemeClr val="tx1"/>
                </a:solidFill>
                <a:latin typeface="Arial" charset="0"/>
                <a:ea typeface="+mn-ea"/>
                <a:cs typeface="+mn-cs"/>
              </a:rPr>
              <a:t>Tre segmenter: forankring i yrkesliv og fagarbeidertitler (MK ikke diskutert her)</a:t>
            </a:r>
          </a:p>
          <a:p>
            <a:r>
              <a:rPr lang="nb-NO" sz="1200" b="0" i="0" u="none" strike="noStrike" kern="1200" baseline="0" dirty="0" smtClean="0">
                <a:solidFill>
                  <a:schemeClr val="tx1"/>
                </a:solidFill>
                <a:latin typeface="Arial" charset="0"/>
                <a:ea typeface="+mn-ea"/>
                <a:cs typeface="+mn-cs"/>
              </a:rPr>
              <a:t>Olsen m.fl. (2008), Høst og Michelsen (2010), Høst m.fl. (2012a)</a:t>
            </a:r>
          </a:p>
          <a:p>
            <a:endParaRPr lang="nn-NO" sz="1200" b="0" i="0" u="none" strike="noStrike" kern="1200" baseline="0" dirty="0" smtClean="0">
              <a:solidFill>
                <a:schemeClr val="tx1"/>
              </a:solidFill>
              <a:latin typeface="Arial" charset="0"/>
              <a:ea typeface="+mn-ea"/>
              <a:cs typeface="+mn-cs"/>
            </a:endParaRPr>
          </a:p>
          <a:p>
            <a:endParaRPr lang="nn-NO" sz="1200" b="0" i="0" u="none" strike="noStrike" kern="1200" baseline="0" dirty="0" smtClean="0">
              <a:solidFill>
                <a:schemeClr val="tx1"/>
              </a:solidFill>
              <a:latin typeface="Arial" charset="0"/>
              <a:ea typeface="+mn-ea"/>
              <a:cs typeface="+mn-cs"/>
            </a:endParaRPr>
          </a:p>
          <a:p>
            <a:endParaRPr lang="nn-NO" sz="1200" b="0" i="0" u="none" strike="noStrike" kern="1200" baseline="0" dirty="0" smtClean="0">
              <a:solidFill>
                <a:schemeClr val="tx1"/>
              </a:solidFill>
              <a:latin typeface="Arial" charset="0"/>
              <a:ea typeface="+mn-ea"/>
              <a:cs typeface="+mn-cs"/>
            </a:endParaRPr>
          </a:p>
          <a:p>
            <a:endParaRPr lang="nn-NO" sz="1200" b="0" i="0" u="none" strike="noStrike" kern="1200" baseline="0" dirty="0" smtClean="0">
              <a:solidFill>
                <a:schemeClr val="tx1"/>
              </a:solidFill>
              <a:latin typeface="Arial" charset="0"/>
              <a:ea typeface="+mn-ea"/>
              <a:cs typeface="+mn-cs"/>
            </a:endParaRPr>
          </a:p>
          <a:p>
            <a:r>
              <a:rPr lang="nb-NO" sz="1200" b="0" i="0" u="none" strike="noStrike" kern="1200" baseline="0" dirty="0" smtClean="0">
                <a:solidFill>
                  <a:schemeClr val="tx1"/>
                </a:solidFill>
                <a:latin typeface="Arial" charset="0"/>
                <a:ea typeface="+mn-ea"/>
                <a:cs typeface="+mn-cs"/>
              </a:rPr>
              <a:t>9Olsen m.fl. (2008), Høst og Michelsen (2010), Høst m.fl. (2012a)</a:t>
            </a:r>
          </a:p>
          <a:p>
            <a:r>
              <a:rPr lang="nn-NO" sz="1200" b="0" i="0" u="none" strike="noStrike" kern="1200" baseline="0" dirty="0" smtClean="0">
                <a:solidFill>
                  <a:schemeClr val="tx1"/>
                </a:solidFill>
                <a:latin typeface="Arial" charset="0"/>
                <a:ea typeface="+mn-ea"/>
                <a:cs typeface="+mn-cs"/>
              </a:rPr>
              <a:t>10Bore </a:t>
            </a:r>
            <a:r>
              <a:rPr lang="nn-NO" sz="1200" b="0" i="0" u="none" strike="noStrike" kern="1200" baseline="0" dirty="0" err="1" smtClean="0">
                <a:solidFill>
                  <a:schemeClr val="tx1"/>
                </a:solidFill>
                <a:latin typeface="Arial" charset="0"/>
                <a:ea typeface="+mn-ea"/>
                <a:cs typeface="+mn-cs"/>
              </a:rPr>
              <a:t>m.fl</a:t>
            </a:r>
            <a:r>
              <a:rPr lang="nn-NO" sz="1200" b="0" i="0" u="none" strike="noStrike" kern="1200" baseline="0" dirty="0" smtClean="0">
                <a:solidFill>
                  <a:schemeClr val="tx1"/>
                </a:solidFill>
                <a:latin typeface="Arial" charset="0"/>
                <a:ea typeface="+mn-ea"/>
                <a:cs typeface="+mn-cs"/>
              </a:rPr>
              <a:t>. (2012)</a:t>
            </a:r>
          </a:p>
          <a:p>
            <a:r>
              <a:rPr lang="nn-NO" sz="1200" b="0" i="0" u="none" strike="noStrike" kern="1200" baseline="0" dirty="0" smtClean="0">
                <a:solidFill>
                  <a:schemeClr val="tx1"/>
                </a:solidFill>
                <a:latin typeface="Arial" charset="0"/>
                <a:ea typeface="+mn-ea"/>
                <a:cs typeface="+mn-cs"/>
              </a:rPr>
              <a:t>11Olsen </a:t>
            </a:r>
            <a:r>
              <a:rPr lang="nn-NO" sz="1200" b="0" i="0" u="none" strike="noStrike" kern="1200" baseline="0" dirty="0" err="1" smtClean="0">
                <a:solidFill>
                  <a:schemeClr val="tx1"/>
                </a:solidFill>
                <a:latin typeface="Arial" charset="0"/>
                <a:ea typeface="+mn-ea"/>
                <a:cs typeface="+mn-cs"/>
              </a:rPr>
              <a:t>m.fl</a:t>
            </a:r>
            <a:r>
              <a:rPr lang="nn-NO" sz="1200" b="0" i="0" u="none" strike="noStrike" kern="1200" baseline="0" dirty="0" smtClean="0">
                <a:solidFill>
                  <a:schemeClr val="tx1"/>
                </a:solidFill>
                <a:latin typeface="Arial" charset="0"/>
                <a:ea typeface="+mn-ea"/>
                <a:cs typeface="+mn-cs"/>
              </a:rPr>
              <a:t>. (2008)</a:t>
            </a:r>
          </a:p>
          <a:p>
            <a:endParaRPr lang="nn-NO" sz="1200" b="0" i="0" u="none" strike="noStrike" kern="1200" baseline="0" dirty="0" smtClean="0">
              <a:solidFill>
                <a:schemeClr val="tx1"/>
              </a:solidFill>
              <a:latin typeface="Arial" charset="0"/>
              <a:ea typeface="+mn-ea"/>
              <a:cs typeface="+mn-cs"/>
            </a:endParaRPr>
          </a:p>
          <a:p>
            <a:r>
              <a:rPr lang="nn-NO" sz="1200" b="0" i="0" u="none" strike="noStrike" kern="1200" baseline="0" dirty="0" smtClean="0">
                <a:solidFill>
                  <a:schemeClr val="tx1"/>
                </a:solidFill>
                <a:latin typeface="Arial" charset="0"/>
                <a:ea typeface="+mn-ea"/>
                <a:cs typeface="+mn-cs"/>
              </a:rPr>
              <a:t>12Høst </a:t>
            </a:r>
            <a:r>
              <a:rPr lang="nn-NO" sz="1200" b="0" i="0" u="none" strike="noStrike" kern="1200" baseline="0" dirty="0" err="1" smtClean="0">
                <a:solidFill>
                  <a:schemeClr val="tx1"/>
                </a:solidFill>
                <a:latin typeface="Arial" charset="0"/>
                <a:ea typeface="+mn-ea"/>
                <a:cs typeface="+mn-cs"/>
              </a:rPr>
              <a:t>m.fl</a:t>
            </a:r>
            <a:r>
              <a:rPr lang="nn-NO" sz="1200" b="0" i="0" u="none" strike="noStrike" kern="1200" baseline="0" dirty="0" smtClean="0">
                <a:solidFill>
                  <a:schemeClr val="tx1"/>
                </a:solidFill>
                <a:latin typeface="Arial" charset="0"/>
                <a:ea typeface="+mn-ea"/>
                <a:cs typeface="+mn-cs"/>
              </a:rPr>
              <a:t>. (2012)</a:t>
            </a:r>
          </a:p>
          <a:p>
            <a:endParaRPr lang="nn-NO" sz="1200" b="0" i="0" u="none" strike="noStrike" kern="1200" baseline="0" dirty="0" smtClean="0">
              <a:solidFill>
                <a:schemeClr val="tx1"/>
              </a:solidFill>
              <a:latin typeface="Arial" charset="0"/>
              <a:ea typeface="+mn-ea"/>
              <a:cs typeface="+mn-cs"/>
            </a:endParaRPr>
          </a:p>
          <a:p>
            <a:r>
              <a:rPr lang="nn-NO" sz="1200" b="0" i="0" u="none" strike="noStrike" kern="1200" baseline="0" dirty="0" smtClean="0">
                <a:solidFill>
                  <a:schemeClr val="tx1"/>
                </a:solidFill>
                <a:latin typeface="Arial" charset="0"/>
                <a:ea typeface="+mn-ea"/>
                <a:cs typeface="+mn-cs"/>
              </a:rPr>
              <a:t>13Høst </a:t>
            </a:r>
            <a:r>
              <a:rPr lang="nn-NO" sz="1200" b="0" i="0" u="none" strike="noStrike" kern="1200" baseline="0" dirty="0" err="1" smtClean="0">
                <a:solidFill>
                  <a:schemeClr val="tx1"/>
                </a:solidFill>
                <a:latin typeface="Arial" charset="0"/>
                <a:ea typeface="+mn-ea"/>
                <a:cs typeface="+mn-cs"/>
              </a:rPr>
              <a:t>m.fl</a:t>
            </a:r>
            <a:r>
              <a:rPr lang="nn-NO" sz="1200" b="0" i="0" u="none" strike="noStrike" kern="1200" baseline="0" dirty="0" smtClean="0">
                <a:solidFill>
                  <a:schemeClr val="tx1"/>
                </a:solidFill>
                <a:latin typeface="Arial" charset="0"/>
                <a:ea typeface="+mn-ea"/>
                <a:cs typeface="+mn-cs"/>
              </a:rPr>
              <a:t>. (2012a)</a:t>
            </a:r>
          </a:p>
          <a:p>
            <a:endParaRPr lang="nn-NO" sz="1200" b="0" i="0" u="none" strike="noStrike" kern="1200" baseline="0" dirty="0" smtClean="0">
              <a:solidFill>
                <a:schemeClr val="tx1"/>
              </a:solidFill>
              <a:latin typeface="Arial" charset="0"/>
              <a:ea typeface="+mn-ea"/>
              <a:cs typeface="+mn-cs"/>
            </a:endParaRPr>
          </a:p>
          <a:p>
            <a:r>
              <a:rPr lang="nn-NO" sz="1200" b="0" i="0" u="none" strike="noStrike" kern="1200" baseline="0" dirty="0" err="1" smtClean="0">
                <a:solidFill>
                  <a:schemeClr val="tx1"/>
                </a:solidFill>
                <a:latin typeface="Arial" charset="0"/>
                <a:ea typeface="+mn-ea"/>
                <a:cs typeface="+mn-cs"/>
              </a:rPr>
              <a:t>ikke</a:t>
            </a:r>
            <a:r>
              <a:rPr lang="nn-NO" sz="1200" b="0" i="0" u="none" strike="noStrike" kern="1200" baseline="0" dirty="0" smtClean="0">
                <a:solidFill>
                  <a:schemeClr val="tx1"/>
                </a:solidFill>
                <a:latin typeface="Arial" charset="0"/>
                <a:ea typeface="+mn-ea"/>
                <a:cs typeface="+mn-cs"/>
              </a:rPr>
              <a:t> alle </a:t>
            </a:r>
            <a:r>
              <a:rPr lang="nn-NO" sz="1200" b="0" i="0" u="none" strike="noStrike" kern="1200" baseline="0" dirty="0" err="1" smtClean="0">
                <a:solidFill>
                  <a:schemeClr val="tx1"/>
                </a:solidFill>
                <a:latin typeface="Arial" charset="0"/>
                <a:ea typeface="+mn-ea"/>
                <a:cs typeface="+mn-cs"/>
              </a:rPr>
              <a:t>utdanningsprogrammene</a:t>
            </a:r>
            <a:r>
              <a:rPr lang="nn-NO" sz="1200" b="0" i="0" u="none" strike="noStrike" kern="1200" baseline="0" dirty="0" smtClean="0">
                <a:solidFill>
                  <a:schemeClr val="tx1"/>
                </a:solidFill>
                <a:latin typeface="Arial" charset="0"/>
                <a:ea typeface="+mn-ea"/>
                <a:cs typeface="+mn-cs"/>
              </a:rPr>
              <a:t> fungerer godt nok når det gjelder rekruttering til </a:t>
            </a:r>
            <a:r>
              <a:rPr lang="nn-NO" sz="1200" b="0" i="0" u="none" strike="noStrike" kern="1200" baseline="0" dirty="0" err="1" smtClean="0">
                <a:solidFill>
                  <a:schemeClr val="tx1"/>
                </a:solidFill>
                <a:latin typeface="Arial" charset="0"/>
                <a:ea typeface="+mn-ea"/>
                <a:cs typeface="+mn-cs"/>
              </a:rPr>
              <a:t>lærefagene</a:t>
            </a:r>
            <a:r>
              <a:rPr lang="nn-NO" sz="1200" b="0" i="0" u="none" strike="noStrike" kern="1200" baseline="0" dirty="0" smtClean="0">
                <a:solidFill>
                  <a:schemeClr val="tx1"/>
                </a:solidFill>
                <a:latin typeface="Arial" charset="0"/>
                <a:ea typeface="+mn-ea"/>
                <a:cs typeface="+mn-cs"/>
              </a:rPr>
              <a:t>, gjennomføring med fag- og </a:t>
            </a:r>
            <a:r>
              <a:rPr lang="nn-NO" sz="1200" b="0" i="0" u="none" strike="noStrike" kern="1200" baseline="0" dirty="0" err="1" smtClean="0">
                <a:solidFill>
                  <a:schemeClr val="tx1"/>
                </a:solidFill>
                <a:latin typeface="Arial" charset="0"/>
                <a:ea typeface="+mn-ea"/>
                <a:cs typeface="+mn-cs"/>
              </a:rPr>
              <a:t>svennebrev</a:t>
            </a:r>
            <a:r>
              <a:rPr lang="nn-NO" sz="1200" b="0" i="0" u="none" strike="noStrike" kern="1200" baseline="0" dirty="0" smtClean="0">
                <a:solidFill>
                  <a:schemeClr val="tx1"/>
                </a:solidFill>
                <a:latin typeface="Arial" charset="0"/>
                <a:ea typeface="+mn-ea"/>
                <a:cs typeface="+mn-cs"/>
              </a:rPr>
              <a:t> eller yrkeskompetanse og rekruttering og verdsetting på </a:t>
            </a:r>
            <a:r>
              <a:rPr lang="nn-NO" sz="1200" b="0" i="0" u="none" strike="noStrike" kern="1200" baseline="0" dirty="0" err="1" smtClean="0">
                <a:solidFill>
                  <a:schemeClr val="tx1"/>
                </a:solidFill>
                <a:latin typeface="Arial" charset="0"/>
                <a:ea typeface="+mn-ea"/>
                <a:cs typeface="+mn-cs"/>
              </a:rPr>
              <a:t>arbeidsmarkedet</a:t>
            </a:r>
            <a:r>
              <a:rPr lang="nn-NO" sz="1200" b="0" i="0" u="none" strike="noStrike" kern="1200" baseline="0" dirty="0" smtClean="0">
                <a:solidFill>
                  <a:schemeClr val="tx1"/>
                </a:solidFill>
                <a:latin typeface="Arial" charset="0"/>
                <a:ea typeface="+mn-ea"/>
                <a:cs typeface="+mn-cs"/>
              </a:rPr>
              <a:t>. </a:t>
            </a:r>
            <a:endParaRPr lang="nn-NO" kern="1200" dirty="0" smtClean="0">
              <a:solidFill>
                <a:schemeClr val="tx1"/>
              </a:solidFill>
              <a:latin typeface="Arial" charset="0"/>
            </a:endParaRPr>
          </a:p>
          <a:p>
            <a:pPr marL="0" indent="0">
              <a:buNone/>
            </a:pPr>
            <a:endParaRPr lang="nn-NO" dirty="0" smtClean="0"/>
          </a:p>
          <a:p>
            <a:pPr marL="0" indent="0">
              <a:buNone/>
            </a:pPr>
            <a:r>
              <a:rPr lang="nn-NO" dirty="0" err="1" smtClean="0"/>
              <a:t>Hybridene</a:t>
            </a:r>
            <a:r>
              <a:rPr lang="nn-NO" dirty="0" smtClean="0"/>
              <a:t> som evalueringa av Kunnskapsløftet påpekte behov for får en nå </a:t>
            </a:r>
            <a:r>
              <a:rPr lang="nn-NO" dirty="0" err="1" smtClean="0"/>
              <a:t>innen</a:t>
            </a:r>
            <a:r>
              <a:rPr lang="nn-NO" dirty="0" smtClean="0"/>
              <a:t> yrkesfag:</a:t>
            </a:r>
          </a:p>
          <a:p>
            <a:pPr>
              <a:buFontTx/>
              <a:buChar char="-"/>
            </a:pPr>
            <a:r>
              <a:rPr lang="nn-NO" dirty="0" smtClean="0">
                <a:solidFill>
                  <a:schemeClr val="tx1"/>
                </a:solidFill>
              </a:rPr>
              <a:t>Skal bli </a:t>
            </a:r>
            <a:r>
              <a:rPr lang="nn-NO" dirty="0" err="1" smtClean="0">
                <a:solidFill>
                  <a:schemeClr val="tx1"/>
                </a:solidFill>
              </a:rPr>
              <a:t>lettere</a:t>
            </a:r>
            <a:r>
              <a:rPr lang="nn-NO" dirty="0" smtClean="0">
                <a:solidFill>
                  <a:schemeClr val="tx1"/>
                </a:solidFill>
              </a:rPr>
              <a:t> å få både yrkeskompetanse og studiekompetanse</a:t>
            </a:r>
          </a:p>
          <a:p>
            <a:pPr>
              <a:buFontTx/>
              <a:buChar char="-"/>
            </a:pPr>
            <a:r>
              <a:rPr lang="nn-NO" dirty="0" smtClean="0">
                <a:solidFill>
                  <a:schemeClr val="tx1"/>
                </a:solidFill>
              </a:rPr>
              <a:t>Meir fleksible opplæringsmodeller </a:t>
            </a:r>
            <a:r>
              <a:rPr lang="nn-NO" dirty="0" err="1" smtClean="0">
                <a:solidFill>
                  <a:schemeClr val="tx1"/>
                </a:solidFill>
              </a:rPr>
              <a:t>skole</a:t>
            </a:r>
            <a:r>
              <a:rPr lang="nn-NO" dirty="0" smtClean="0">
                <a:solidFill>
                  <a:schemeClr val="tx1"/>
                </a:solidFill>
              </a:rPr>
              <a:t> – bedrift</a:t>
            </a:r>
          </a:p>
          <a:p>
            <a:pPr>
              <a:buFontTx/>
              <a:buChar char="-"/>
            </a:pPr>
            <a:r>
              <a:rPr lang="nn-NO" dirty="0" smtClean="0">
                <a:solidFill>
                  <a:schemeClr val="tx1"/>
                </a:solidFill>
              </a:rPr>
              <a:t>Meir fleksibel timefordeling mellom studieåra</a:t>
            </a:r>
          </a:p>
          <a:p>
            <a:pPr marL="0" indent="0">
              <a:buNone/>
            </a:pPr>
            <a:endParaRPr lang="nn-NO" dirty="0" smtClean="0"/>
          </a:p>
          <a:p>
            <a:endParaRPr lang="nn-NO" sz="1200" b="0" i="0" u="none" strike="noStrike" kern="1200" baseline="0" dirty="0" smtClean="0">
              <a:solidFill>
                <a:schemeClr val="tx1"/>
              </a:solidFill>
              <a:latin typeface="Arial" charset="0"/>
              <a:ea typeface="+mn-ea"/>
              <a:cs typeface="+mn-cs"/>
            </a:endParaRPr>
          </a:p>
          <a:p>
            <a:r>
              <a:rPr lang="nn-NO" sz="1200" b="0" i="0" u="none" strike="noStrike" kern="1200" baseline="0" dirty="0" smtClean="0">
                <a:solidFill>
                  <a:schemeClr val="tx1"/>
                </a:solidFill>
                <a:latin typeface="Arial" charset="0"/>
                <a:ea typeface="+mn-ea"/>
                <a:cs typeface="+mn-cs"/>
              </a:rPr>
              <a:t>3.</a:t>
            </a:r>
            <a:r>
              <a:rPr lang="nn-NO" sz="1200" b="0" i="1" u="none" strike="noStrike" kern="1200" baseline="0" dirty="0" smtClean="0">
                <a:solidFill>
                  <a:schemeClr val="tx1"/>
                </a:solidFill>
                <a:latin typeface="Arial" charset="0"/>
                <a:ea typeface="+mn-ea"/>
                <a:cs typeface="+mn-cs"/>
              </a:rPr>
              <a:t>Relevant kompetanse </a:t>
            </a:r>
            <a:endParaRPr lang="nn-NO" sz="1200" b="0" i="0" u="none" strike="noStrike" kern="1200" baseline="0" dirty="0" smtClean="0">
              <a:solidFill>
                <a:schemeClr val="tx1"/>
              </a:solidFill>
              <a:latin typeface="Arial" charset="0"/>
              <a:ea typeface="+mn-ea"/>
              <a:cs typeface="+mn-cs"/>
            </a:endParaRPr>
          </a:p>
          <a:p>
            <a:r>
              <a:rPr lang="nb-NO" sz="1200" b="0" i="0" u="none" strike="noStrike" kern="1200" baseline="0" dirty="0" smtClean="0">
                <a:solidFill>
                  <a:schemeClr val="tx1"/>
                </a:solidFill>
                <a:latin typeface="Arial" charset="0"/>
                <a:ea typeface="+mn-ea"/>
                <a:cs typeface="+mn-cs"/>
              </a:rPr>
              <a:t>–Dimensjoneringen av videregående opplæring er en balanse mellom elevenes ønsker og behovene i samfunnet, arbeidslivet og høyere utdanning. Det krever et godt kunnskapsgrunnlag om elevenes preferanser og behovene i et framtidig samfunns- og arbeidsliv. </a:t>
            </a:r>
          </a:p>
          <a:p>
            <a:r>
              <a:rPr lang="nn-NO" sz="1200" b="0" i="0" u="none" strike="noStrike" kern="1200" baseline="0" dirty="0" smtClean="0">
                <a:solidFill>
                  <a:schemeClr val="tx1"/>
                </a:solidFill>
                <a:latin typeface="Arial" charset="0"/>
                <a:ea typeface="+mn-ea"/>
                <a:cs typeface="+mn-cs"/>
              </a:rPr>
              <a:t>–Fag- og </a:t>
            </a:r>
            <a:r>
              <a:rPr lang="nn-NO" sz="1200" b="0" i="0" u="none" strike="noStrike" kern="1200" baseline="0" dirty="0" err="1" smtClean="0">
                <a:solidFill>
                  <a:schemeClr val="tx1"/>
                </a:solidFill>
                <a:latin typeface="Arial" charset="0"/>
                <a:ea typeface="+mn-ea"/>
                <a:cs typeface="+mn-cs"/>
              </a:rPr>
              <a:t>yrkesopplæringen</a:t>
            </a:r>
            <a:r>
              <a:rPr lang="nn-NO" sz="1200" b="0" i="0" u="none" strike="noStrike" kern="1200" baseline="0" dirty="0" smtClean="0">
                <a:solidFill>
                  <a:schemeClr val="tx1"/>
                </a:solidFill>
                <a:latin typeface="Arial" charset="0"/>
                <a:ea typeface="+mn-ea"/>
                <a:cs typeface="+mn-cs"/>
              </a:rPr>
              <a:t> skal bygge på utstrakt samarbeid med </a:t>
            </a:r>
            <a:r>
              <a:rPr lang="nn-NO" sz="1200" b="0" i="0" u="none" strike="noStrike" kern="1200" baseline="0" dirty="0" err="1" smtClean="0">
                <a:solidFill>
                  <a:schemeClr val="tx1"/>
                </a:solidFill>
                <a:latin typeface="Arial" charset="0"/>
                <a:ea typeface="+mn-ea"/>
                <a:cs typeface="+mn-cs"/>
              </a:rPr>
              <a:t>partene</a:t>
            </a:r>
            <a:r>
              <a:rPr lang="nn-NO" sz="1200" b="0" i="0" u="none" strike="noStrike" kern="1200" baseline="0" dirty="0" smtClean="0">
                <a:solidFill>
                  <a:schemeClr val="tx1"/>
                </a:solidFill>
                <a:latin typeface="Arial" charset="0"/>
                <a:ea typeface="+mn-ea"/>
                <a:cs typeface="+mn-cs"/>
              </a:rPr>
              <a:t> i arbeidslivet, og føre fram til en kompetanse som er anerkjent i arbeidslivet. Fullført og bestått fag- og yrkesopplæring skal gi </a:t>
            </a:r>
            <a:r>
              <a:rPr lang="nn-NO" sz="1200" b="0" i="0" u="none" strike="noStrike" kern="1200" baseline="0" dirty="0" err="1" smtClean="0">
                <a:solidFill>
                  <a:schemeClr val="tx1"/>
                </a:solidFill>
                <a:latin typeface="Arial" charset="0"/>
                <a:ea typeface="+mn-ea"/>
                <a:cs typeface="+mn-cs"/>
              </a:rPr>
              <a:t>utdanningsmuligheter</a:t>
            </a:r>
            <a:r>
              <a:rPr lang="nn-NO" sz="1200" b="0" i="0" u="none" strike="noStrike" kern="1200" baseline="0" dirty="0" smtClean="0">
                <a:solidFill>
                  <a:schemeClr val="tx1"/>
                </a:solidFill>
                <a:latin typeface="Arial" charset="0"/>
                <a:ea typeface="+mn-ea"/>
                <a:cs typeface="+mn-cs"/>
              </a:rPr>
              <a:t> ved fagskoler og y-veier til </a:t>
            </a:r>
            <a:r>
              <a:rPr lang="nn-NO" sz="1200" b="0" i="0" u="none" strike="noStrike" kern="1200" baseline="0" dirty="0" err="1" smtClean="0">
                <a:solidFill>
                  <a:schemeClr val="tx1"/>
                </a:solidFill>
                <a:latin typeface="Arial" charset="0"/>
                <a:ea typeface="+mn-ea"/>
                <a:cs typeface="+mn-cs"/>
              </a:rPr>
              <a:t>høyere</a:t>
            </a:r>
            <a:r>
              <a:rPr lang="nn-NO" sz="1200" b="0" i="0" u="none" strike="noStrike" kern="1200" baseline="0" dirty="0" smtClean="0">
                <a:solidFill>
                  <a:schemeClr val="tx1"/>
                </a:solidFill>
                <a:latin typeface="Arial" charset="0"/>
                <a:ea typeface="+mn-ea"/>
                <a:cs typeface="+mn-cs"/>
              </a:rPr>
              <a:t> utdanning. </a:t>
            </a:r>
          </a:p>
          <a:p>
            <a:r>
              <a:rPr lang="nb-NO" sz="1200" b="0" i="0" u="none" strike="noStrike" kern="1200" baseline="0" dirty="0" smtClean="0">
                <a:solidFill>
                  <a:schemeClr val="tx1"/>
                </a:solidFill>
                <a:latin typeface="Arial" charset="0"/>
                <a:ea typeface="+mn-ea"/>
                <a:cs typeface="+mn-cs"/>
              </a:rPr>
              <a:t>–De studieforberedende tilbudene skal gi et godt grunnlag for videre studier i høyere utdanning. Det skal være en god sammenheng mellom de studieforberedende tilbudene og høyere utdanning.</a:t>
            </a:r>
            <a:endParaRPr lang="nn-NO" dirty="0"/>
          </a:p>
        </p:txBody>
      </p:sp>
      <p:sp>
        <p:nvSpPr>
          <p:cNvPr id="4" name="Plassholder for lysbildenummer 3"/>
          <p:cNvSpPr>
            <a:spLocks noGrp="1"/>
          </p:cNvSpPr>
          <p:nvPr>
            <p:ph type="sldNum" sz="quarter" idx="10"/>
          </p:nvPr>
        </p:nvSpPr>
        <p:spPr/>
        <p:txBody>
          <a:bodyPr/>
          <a:lstStyle/>
          <a:p>
            <a:fld id="{AFE2292A-2AA3-48EB-BF06-81E36C625BF6}" type="slidenum">
              <a:rPr lang="nb-NO" smtClean="0"/>
              <a:pPr/>
              <a:t>37</a:t>
            </a:fld>
            <a:endParaRPr lang="nb-NO"/>
          </a:p>
        </p:txBody>
      </p:sp>
    </p:spTree>
    <p:extLst>
      <p:ext uri="{BB962C8B-B14F-4D97-AF65-F5344CB8AC3E}">
        <p14:creationId xmlns:p14="http://schemas.microsoft.com/office/powerpoint/2010/main" val="205128528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n-NO" dirty="0" smtClean="0"/>
              <a:t>Som i 2003 altså:</a:t>
            </a:r>
          </a:p>
          <a:p>
            <a:r>
              <a:rPr lang="nn-NO" sz="1200" b="0" i="0" u="none" strike="noStrike" kern="1200" baseline="0" dirty="0" smtClean="0">
                <a:solidFill>
                  <a:schemeClr val="tx1"/>
                </a:solidFill>
                <a:latin typeface="Arial" charset="0"/>
                <a:ea typeface="+mn-ea"/>
                <a:cs typeface="+mn-cs"/>
              </a:rPr>
              <a:t>I St.meld. nr. 30 (2003–2004) </a:t>
            </a:r>
            <a:r>
              <a:rPr lang="nn-NO" sz="1200" b="0" i="1" u="none" strike="noStrike" kern="1200" baseline="0" dirty="0" smtClean="0">
                <a:solidFill>
                  <a:schemeClr val="tx1"/>
                </a:solidFill>
                <a:latin typeface="Arial" charset="0"/>
                <a:ea typeface="+mn-ea"/>
                <a:cs typeface="+mn-cs"/>
              </a:rPr>
              <a:t>Kultur for </a:t>
            </a:r>
            <a:r>
              <a:rPr lang="nn-NO" sz="1200" b="0" i="1" u="none" strike="noStrike" kern="1200" baseline="0" dirty="0" err="1" smtClean="0">
                <a:solidFill>
                  <a:schemeClr val="tx1"/>
                </a:solidFill>
                <a:latin typeface="Arial" charset="0"/>
                <a:ea typeface="+mn-ea"/>
                <a:cs typeface="+mn-cs"/>
              </a:rPr>
              <a:t>læring</a:t>
            </a:r>
            <a:r>
              <a:rPr lang="nn-NO" sz="1200" b="0" i="0" u="none" strike="noStrike" kern="1200" baseline="0" dirty="0" err="1" smtClean="0">
                <a:solidFill>
                  <a:schemeClr val="tx1"/>
                </a:solidFill>
                <a:latin typeface="Arial" charset="0"/>
                <a:ea typeface="+mn-ea"/>
                <a:cs typeface="+mn-cs"/>
              </a:rPr>
              <a:t>foreslo</a:t>
            </a:r>
            <a:r>
              <a:rPr lang="nn-NO" sz="1200" b="0" i="0" u="none" strike="noStrike" kern="1200" baseline="0" dirty="0" smtClean="0">
                <a:solidFill>
                  <a:schemeClr val="tx1"/>
                </a:solidFill>
                <a:latin typeface="Arial" charset="0"/>
                <a:ea typeface="+mn-ea"/>
                <a:cs typeface="+mn-cs"/>
              </a:rPr>
              <a:t> departementet å dele </a:t>
            </a:r>
            <a:r>
              <a:rPr lang="nn-NO" sz="1200" b="0" i="0" u="none" strike="noStrike" kern="1200" baseline="0" dirty="0" err="1" smtClean="0">
                <a:solidFill>
                  <a:schemeClr val="tx1"/>
                </a:solidFill>
                <a:latin typeface="Arial" charset="0"/>
                <a:ea typeface="+mn-ea"/>
                <a:cs typeface="+mn-cs"/>
              </a:rPr>
              <a:t>medier</a:t>
            </a:r>
            <a:r>
              <a:rPr lang="nn-NO" sz="1200" b="0" i="0" u="none" strike="noStrike" kern="1200" baseline="0" dirty="0" smtClean="0">
                <a:solidFill>
                  <a:schemeClr val="tx1"/>
                </a:solidFill>
                <a:latin typeface="Arial" charset="0"/>
                <a:ea typeface="+mn-ea"/>
                <a:cs typeface="+mn-cs"/>
              </a:rPr>
              <a:t> og kommunikasjon i to. De </a:t>
            </a:r>
            <a:r>
              <a:rPr lang="nn-NO" sz="1200" b="0" i="0" u="none" strike="noStrike" kern="1200" baseline="0" dirty="0" err="1" smtClean="0">
                <a:solidFill>
                  <a:schemeClr val="tx1"/>
                </a:solidFill>
                <a:latin typeface="Arial" charset="0"/>
                <a:ea typeface="+mn-ea"/>
                <a:cs typeface="+mn-cs"/>
              </a:rPr>
              <a:t>studieforberedende</a:t>
            </a:r>
            <a:r>
              <a:rPr lang="nn-NO" sz="1200" b="0" i="0" u="none" strike="noStrike" kern="1200" baseline="0" dirty="0" smtClean="0">
                <a:solidFill>
                  <a:schemeClr val="tx1"/>
                </a:solidFill>
                <a:latin typeface="Arial" charset="0"/>
                <a:ea typeface="+mn-ea"/>
                <a:cs typeface="+mn-cs"/>
              </a:rPr>
              <a:t> </a:t>
            </a:r>
            <a:r>
              <a:rPr lang="nn-NO" sz="1200" b="0" i="0" u="none" strike="noStrike" kern="1200" baseline="0" dirty="0" err="1" smtClean="0">
                <a:solidFill>
                  <a:schemeClr val="tx1"/>
                </a:solidFill>
                <a:latin typeface="Arial" charset="0"/>
                <a:ea typeface="+mn-ea"/>
                <a:cs typeface="+mn-cs"/>
              </a:rPr>
              <a:t>tilbudene</a:t>
            </a:r>
            <a:r>
              <a:rPr lang="nn-NO" sz="1200" b="0" i="0" u="none" strike="noStrike" kern="1200" baseline="0" dirty="0" smtClean="0">
                <a:solidFill>
                  <a:schemeClr val="tx1"/>
                </a:solidFill>
                <a:latin typeface="Arial" charset="0"/>
                <a:ea typeface="+mn-ea"/>
                <a:cs typeface="+mn-cs"/>
              </a:rPr>
              <a:t> skulle </a:t>
            </a:r>
            <a:r>
              <a:rPr lang="nn-NO" sz="1200" b="0" i="0" u="none" strike="noStrike" kern="1200" baseline="0" dirty="0" err="1" smtClean="0">
                <a:solidFill>
                  <a:schemeClr val="tx1"/>
                </a:solidFill>
                <a:latin typeface="Arial" charset="0"/>
                <a:ea typeface="+mn-ea"/>
                <a:cs typeface="+mn-cs"/>
              </a:rPr>
              <a:t>samles</a:t>
            </a:r>
            <a:r>
              <a:rPr lang="nn-NO" sz="1200" b="0" i="0" u="none" strike="noStrike" kern="1200" baseline="0" dirty="0" smtClean="0">
                <a:solidFill>
                  <a:schemeClr val="tx1"/>
                </a:solidFill>
                <a:latin typeface="Arial" charset="0"/>
                <a:ea typeface="+mn-ea"/>
                <a:cs typeface="+mn-cs"/>
              </a:rPr>
              <a:t> i </a:t>
            </a:r>
            <a:r>
              <a:rPr lang="nn-NO" sz="1200" b="0" i="0" u="none" strike="noStrike" kern="1200" baseline="0" dirty="0" err="1" smtClean="0">
                <a:solidFill>
                  <a:schemeClr val="tx1"/>
                </a:solidFill>
                <a:latin typeface="Arial" charset="0"/>
                <a:ea typeface="+mn-ea"/>
                <a:cs typeface="+mn-cs"/>
              </a:rPr>
              <a:t>ett</a:t>
            </a:r>
            <a:r>
              <a:rPr lang="nn-NO" sz="1200" b="0" i="0" u="none" strike="noStrike" kern="1200" baseline="0" dirty="0" smtClean="0">
                <a:solidFill>
                  <a:schemeClr val="tx1"/>
                </a:solidFill>
                <a:latin typeface="Arial" charset="0"/>
                <a:ea typeface="+mn-ea"/>
                <a:cs typeface="+mn-cs"/>
              </a:rPr>
              <a:t> utdanningsprogram, mens </a:t>
            </a:r>
            <a:r>
              <a:rPr lang="nn-NO" sz="1200" b="0" i="0" u="none" strike="noStrike" kern="1200" baseline="0" dirty="0" err="1" smtClean="0">
                <a:solidFill>
                  <a:schemeClr val="tx1"/>
                </a:solidFill>
                <a:latin typeface="Arial" charset="0"/>
                <a:ea typeface="+mn-ea"/>
                <a:cs typeface="+mn-cs"/>
              </a:rPr>
              <a:t>lærefagene</a:t>
            </a:r>
            <a:r>
              <a:rPr lang="nn-NO" sz="1200" b="0" i="0" u="none" strike="noStrike" kern="1200" baseline="0" dirty="0" smtClean="0">
                <a:solidFill>
                  <a:schemeClr val="tx1"/>
                </a:solidFill>
                <a:latin typeface="Arial" charset="0"/>
                <a:ea typeface="+mn-ea"/>
                <a:cs typeface="+mn-cs"/>
              </a:rPr>
              <a:t> skulle </a:t>
            </a:r>
            <a:r>
              <a:rPr lang="nn-NO" sz="1200" b="0" i="0" u="none" strike="noStrike" kern="1200" baseline="0" dirty="0" err="1" smtClean="0">
                <a:solidFill>
                  <a:schemeClr val="tx1"/>
                </a:solidFill>
                <a:latin typeface="Arial" charset="0"/>
                <a:ea typeface="+mn-ea"/>
                <a:cs typeface="+mn-cs"/>
              </a:rPr>
              <a:t>flyttes</a:t>
            </a:r>
            <a:r>
              <a:rPr lang="nn-NO" sz="1200" b="0" i="0" u="none" strike="noStrike" kern="1200" baseline="0" dirty="0" smtClean="0">
                <a:solidFill>
                  <a:schemeClr val="tx1"/>
                </a:solidFill>
                <a:latin typeface="Arial" charset="0"/>
                <a:ea typeface="+mn-ea"/>
                <a:cs typeface="+mn-cs"/>
              </a:rPr>
              <a:t> til et nytt utdanningsprogram med </a:t>
            </a:r>
            <a:r>
              <a:rPr lang="nn-NO" sz="1200" b="0" i="0" u="none" strike="noStrike" kern="1200" baseline="0" dirty="0" err="1" smtClean="0">
                <a:solidFill>
                  <a:schemeClr val="tx1"/>
                </a:solidFill>
                <a:latin typeface="Arial" charset="0"/>
                <a:ea typeface="+mn-ea"/>
                <a:cs typeface="+mn-cs"/>
              </a:rPr>
              <a:t>navnet</a:t>
            </a:r>
            <a:r>
              <a:rPr lang="nn-NO" sz="1200" b="0" i="0" u="none" strike="noStrike" kern="1200" baseline="0" dirty="0" smtClean="0">
                <a:solidFill>
                  <a:schemeClr val="tx1"/>
                </a:solidFill>
                <a:latin typeface="Arial" charset="0"/>
                <a:ea typeface="+mn-ea"/>
                <a:cs typeface="+mn-cs"/>
              </a:rPr>
              <a:t> design, </a:t>
            </a:r>
            <a:r>
              <a:rPr lang="nn-NO" sz="1200" b="0" i="0" u="none" strike="noStrike" kern="1200" baseline="0" dirty="0" err="1" smtClean="0">
                <a:solidFill>
                  <a:schemeClr val="tx1"/>
                </a:solidFill>
                <a:latin typeface="Arial" charset="0"/>
                <a:ea typeface="+mn-ea"/>
                <a:cs typeface="+mn-cs"/>
              </a:rPr>
              <a:t>medier</a:t>
            </a:r>
            <a:r>
              <a:rPr lang="nn-NO" sz="1200" b="0" i="0" u="none" strike="noStrike" kern="1200" baseline="0" dirty="0" smtClean="0">
                <a:solidFill>
                  <a:schemeClr val="tx1"/>
                </a:solidFill>
                <a:latin typeface="Arial" charset="0"/>
                <a:ea typeface="+mn-ea"/>
                <a:cs typeface="+mn-cs"/>
              </a:rPr>
              <a:t> og kommunikasjon. Stortinget vedtok </a:t>
            </a:r>
            <a:r>
              <a:rPr lang="nn-NO" sz="1200" b="0" i="0" u="none" strike="noStrike" kern="1200" baseline="0" dirty="0" err="1" smtClean="0">
                <a:solidFill>
                  <a:schemeClr val="tx1"/>
                </a:solidFill>
                <a:latin typeface="Arial" charset="0"/>
                <a:ea typeface="+mn-ea"/>
                <a:cs typeface="+mn-cs"/>
              </a:rPr>
              <a:t>imidlertid</a:t>
            </a:r>
            <a:r>
              <a:rPr lang="nn-NO" sz="1200" b="0" i="0" u="none" strike="noStrike" kern="1200" baseline="0" dirty="0" smtClean="0">
                <a:solidFill>
                  <a:schemeClr val="tx1"/>
                </a:solidFill>
                <a:latin typeface="Arial" charset="0"/>
                <a:ea typeface="+mn-ea"/>
                <a:cs typeface="+mn-cs"/>
              </a:rPr>
              <a:t> å </a:t>
            </a:r>
            <a:r>
              <a:rPr lang="nn-NO" sz="1200" b="0" i="0" u="none" strike="noStrike" kern="1200" baseline="0" dirty="0" err="1" smtClean="0">
                <a:solidFill>
                  <a:schemeClr val="tx1"/>
                </a:solidFill>
                <a:latin typeface="Arial" charset="0"/>
                <a:ea typeface="+mn-ea"/>
                <a:cs typeface="+mn-cs"/>
              </a:rPr>
              <a:t>videreføre</a:t>
            </a:r>
            <a:r>
              <a:rPr lang="nn-NO" sz="1200" b="0" i="0" u="none" strike="noStrike" kern="1200" baseline="0" dirty="0" smtClean="0">
                <a:solidFill>
                  <a:schemeClr val="tx1"/>
                </a:solidFill>
                <a:latin typeface="Arial" charset="0"/>
                <a:ea typeface="+mn-ea"/>
                <a:cs typeface="+mn-cs"/>
              </a:rPr>
              <a:t> </a:t>
            </a:r>
            <a:r>
              <a:rPr lang="nn-NO" sz="1200" b="0" i="0" u="none" strike="noStrike" kern="1200" baseline="0" dirty="0" err="1" smtClean="0">
                <a:solidFill>
                  <a:schemeClr val="tx1"/>
                </a:solidFill>
                <a:latin typeface="Arial" charset="0"/>
                <a:ea typeface="+mn-ea"/>
                <a:cs typeface="+mn-cs"/>
              </a:rPr>
              <a:t>medier</a:t>
            </a:r>
            <a:r>
              <a:rPr lang="nn-NO" sz="1200" b="0" i="0" u="none" strike="noStrike" kern="1200" baseline="0" dirty="0" smtClean="0">
                <a:solidFill>
                  <a:schemeClr val="tx1"/>
                </a:solidFill>
                <a:latin typeface="Arial" charset="0"/>
                <a:ea typeface="+mn-ea"/>
                <a:cs typeface="+mn-cs"/>
              </a:rPr>
              <a:t> og kommunikasjon som et yrkesfaglig utdanningsprogram med et </a:t>
            </a:r>
            <a:r>
              <a:rPr lang="nn-NO" sz="1200" b="0" i="0" u="none" strike="noStrike" kern="1200" baseline="0" dirty="0" err="1" smtClean="0">
                <a:solidFill>
                  <a:schemeClr val="tx1"/>
                </a:solidFill>
                <a:latin typeface="Arial" charset="0"/>
                <a:ea typeface="+mn-ea"/>
                <a:cs typeface="+mn-cs"/>
              </a:rPr>
              <a:t>eget</a:t>
            </a:r>
            <a:r>
              <a:rPr lang="nn-NO" sz="1200" b="0" i="0" u="none" strike="noStrike" kern="1200" baseline="0" dirty="0" smtClean="0">
                <a:solidFill>
                  <a:schemeClr val="tx1"/>
                </a:solidFill>
                <a:latin typeface="Arial" charset="0"/>
                <a:ea typeface="+mn-ea"/>
                <a:cs typeface="+mn-cs"/>
              </a:rPr>
              <a:t> Vg3 i </a:t>
            </a:r>
            <a:r>
              <a:rPr lang="nn-NO" sz="1200" b="0" i="0" u="none" strike="noStrike" kern="1200" baseline="0" dirty="0" err="1" smtClean="0">
                <a:solidFill>
                  <a:schemeClr val="tx1"/>
                </a:solidFill>
                <a:latin typeface="Arial" charset="0"/>
                <a:ea typeface="+mn-ea"/>
                <a:cs typeface="+mn-cs"/>
              </a:rPr>
              <a:t>skole</a:t>
            </a:r>
            <a:r>
              <a:rPr lang="nn-NO" sz="1200" b="0" i="0" u="none" strike="noStrike" kern="1200" baseline="0" dirty="0" smtClean="0">
                <a:solidFill>
                  <a:schemeClr val="tx1"/>
                </a:solidFill>
                <a:latin typeface="Arial" charset="0"/>
                <a:ea typeface="+mn-ea"/>
                <a:cs typeface="+mn-cs"/>
              </a:rPr>
              <a:t> som gir generell studiekompetanse. (113)</a:t>
            </a:r>
            <a:endParaRPr lang="nn-NO" dirty="0"/>
          </a:p>
        </p:txBody>
      </p:sp>
      <p:sp>
        <p:nvSpPr>
          <p:cNvPr id="4" name="Plassholder for lysbildenummer 3"/>
          <p:cNvSpPr>
            <a:spLocks noGrp="1"/>
          </p:cNvSpPr>
          <p:nvPr>
            <p:ph type="sldNum" sz="quarter" idx="10"/>
          </p:nvPr>
        </p:nvSpPr>
        <p:spPr/>
        <p:txBody>
          <a:bodyPr/>
          <a:lstStyle/>
          <a:p>
            <a:fld id="{AFE2292A-2AA3-48EB-BF06-81E36C625BF6}" type="slidenum">
              <a:rPr lang="nb-NO" smtClean="0"/>
              <a:pPr/>
              <a:t>38</a:t>
            </a:fld>
            <a:endParaRPr lang="nb-NO"/>
          </a:p>
        </p:txBody>
      </p:sp>
    </p:spTree>
    <p:extLst>
      <p:ext uri="{BB962C8B-B14F-4D97-AF65-F5344CB8AC3E}">
        <p14:creationId xmlns:p14="http://schemas.microsoft.com/office/powerpoint/2010/main" val="262824187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I motsetning til:</a:t>
            </a:r>
            <a:r>
              <a:rPr lang="nb-NO" baseline="0" dirty="0" smtClean="0"/>
              <a:t> </a:t>
            </a:r>
            <a:r>
              <a:rPr lang="nb-NO" dirty="0" smtClean="0"/>
              <a:t>Hybrid som måte å videreutvikle</a:t>
            </a:r>
            <a:r>
              <a:rPr lang="nb-NO" baseline="0" dirty="0" smtClean="0"/>
              <a:t> alle yrkesfag på, diskutert i evalueringa av Kunnskapsløftet:</a:t>
            </a:r>
          </a:p>
          <a:p>
            <a:endParaRPr lang="nb-NO" baseline="0" dirty="0" smtClean="0"/>
          </a:p>
          <a:p>
            <a:r>
              <a:rPr lang="nb-NO" baseline="0" dirty="0" smtClean="0"/>
              <a:t>Vibe </a:t>
            </a:r>
            <a:r>
              <a:rPr lang="nb-NO" baseline="0" dirty="0" err="1" smtClean="0"/>
              <a:t>Aarkrog</a:t>
            </a:r>
            <a:r>
              <a:rPr lang="nb-NO" baseline="0" dirty="0" smtClean="0"/>
              <a:t> 31.10.2012:</a:t>
            </a:r>
          </a:p>
          <a:p>
            <a:pPr marL="0" lvl="0" indent="0">
              <a:buNone/>
            </a:pPr>
            <a:r>
              <a:rPr lang="da-DK" i="1" dirty="0" smtClean="0"/>
              <a:t>Hvordan kan unge motiveres for at vælge en fag- og yrkesuddannelse?</a:t>
            </a:r>
          </a:p>
          <a:p>
            <a:r>
              <a:rPr lang="da-DK" sz="1200" dirty="0" smtClean="0"/>
              <a:t>Viden om unges motivation?</a:t>
            </a:r>
          </a:p>
          <a:p>
            <a:r>
              <a:rPr lang="da-DK" sz="1200" dirty="0" smtClean="0"/>
              <a:t>Kombination af studie- og yrkeskompetence? (EUX)</a:t>
            </a:r>
          </a:p>
          <a:p>
            <a:r>
              <a:rPr lang="da-DK" sz="1200" dirty="0" smtClean="0"/>
              <a:t>Mulighed for videreuddannelse?</a:t>
            </a:r>
          </a:p>
          <a:p>
            <a:r>
              <a:rPr lang="da-DK" sz="1200" dirty="0" smtClean="0"/>
              <a:t>Mulighed for at møde specifikke praksisser tidligt i uddannelsen? (Utdanningsvalg, PTF) – alternativer til 2+2</a:t>
            </a:r>
          </a:p>
          <a:p>
            <a:r>
              <a:rPr lang="da-DK" sz="1200" dirty="0" smtClean="0"/>
              <a:t>Differentieret indsats</a:t>
            </a:r>
          </a:p>
          <a:p>
            <a:endParaRPr lang="nb-NO"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da-DK" sz="1200" dirty="0" smtClean="0"/>
              <a:t>Hvordan kan det yrkesrettede anvendes pædagogisk til at opnå generelle kompetencer?</a:t>
            </a:r>
            <a:endParaRPr lang="en-GB" sz="1200" dirty="0" smtClean="0"/>
          </a:p>
          <a:p>
            <a:endParaRPr lang="nb-NO" dirty="0"/>
          </a:p>
        </p:txBody>
      </p:sp>
      <p:sp>
        <p:nvSpPr>
          <p:cNvPr id="4" name="Plassholder for lysbildenummer 3"/>
          <p:cNvSpPr>
            <a:spLocks noGrp="1"/>
          </p:cNvSpPr>
          <p:nvPr>
            <p:ph type="sldNum" sz="quarter" idx="10"/>
          </p:nvPr>
        </p:nvSpPr>
        <p:spPr/>
        <p:txBody>
          <a:bodyPr/>
          <a:lstStyle/>
          <a:p>
            <a:fld id="{AFE2292A-2AA3-48EB-BF06-81E36C625BF6}" type="slidenum">
              <a:rPr lang="nb-NO" smtClean="0"/>
              <a:pPr/>
              <a:t>41</a:t>
            </a:fld>
            <a:endParaRPr lang="nb-NO"/>
          </a:p>
        </p:txBody>
      </p:sp>
    </p:spTree>
    <p:extLst>
      <p:ext uri="{BB962C8B-B14F-4D97-AF65-F5344CB8AC3E}">
        <p14:creationId xmlns:p14="http://schemas.microsoft.com/office/powerpoint/2010/main" val="31159865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n-NO" sz="1200" b="0" i="0" u="none" strike="noStrike" kern="1200" baseline="0" dirty="0" smtClean="0">
                <a:solidFill>
                  <a:schemeClr val="tx1"/>
                </a:solidFill>
                <a:latin typeface="Arial" charset="0"/>
                <a:ea typeface="+mn-ea"/>
                <a:cs typeface="+mn-cs"/>
              </a:rPr>
              <a:t>Vibe: Har tatt som føresetnad at MK bør være studiespes utan at tallene de bruker viser at hybriden er et problem, tvert i mot er det positiv samanheng mellom å gå på MK og å oppnå studiekomp s. 77</a:t>
            </a:r>
          </a:p>
          <a:p>
            <a:endParaRPr lang="nn-NO" sz="1200" b="0" i="0" u="none" strike="noStrike" kern="1200" baseline="0" dirty="0" smtClean="0">
              <a:solidFill>
                <a:schemeClr val="tx1"/>
              </a:solidFill>
              <a:latin typeface="Arial" charset="0"/>
              <a:ea typeface="+mn-ea"/>
              <a:cs typeface="+mn-cs"/>
            </a:endParaRPr>
          </a:p>
          <a:p>
            <a:r>
              <a:rPr lang="nb-NO" sz="1200" b="0" i="0" u="none" strike="noStrike" kern="1200" baseline="0" dirty="0" smtClean="0">
                <a:solidFill>
                  <a:schemeClr val="tx1"/>
                </a:solidFill>
                <a:latin typeface="Arial" charset="0"/>
                <a:ea typeface="+mn-ea"/>
                <a:cs typeface="+mn-cs"/>
              </a:rPr>
              <a:t>Jenter fra kullene etter Kunnskapsløftet som har fulgt studieforberedende Vg3-kurs på enten Medier og kommunikasjon eller Naturbruk er de som i størst grad oppnår studiekompetanse, når karakternivået holdes konstant. Lavest kompetanseoppnåelsesgrad finner vi blant gutter på studieforberedende utdanningsprogram før innføringen av Kunnskapsløftet s 80</a:t>
            </a:r>
            <a:endParaRPr lang="nn-NO" sz="1200" b="0" i="0" u="none" strike="noStrike" kern="1200" baseline="0" dirty="0" smtClean="0">
              <a:solidFill>
                <a:schemeClr val="tx1"/>
              </a:solidFill>
              <a:latin typeface="Arial" charset="0"/>
              <a:ea typeface="+mn-ea"/>
              <a:cs typeface="+mn-cs"/>
            </a:endParaRPr>
          </a:p>
          <a:p>
            <a:endParaRPr lang="nn-NO" sz="1200" b="0" i="0" u="none" strike="noStrike" kern="1200" baseline="0" dirty="0" smtClean="0">
              <a:solidFill>
                <a:schemeClr val="tx1"/>
              </a:solidFill>
              <a:latin typeface="Arial" charset="0"/>
              <a:ea typeface="+mn-ea"/>
              <a:cs typeface="+mn-cs"/>
            </a:endParaRPr>
          </a:p>
          <a:p>
            <a:r>
              <a:rPr lang="nb-NO" sz="1200" b="0" i="0" u="none" strike="noStrike" kern="1200" baseline="0" dirty="0" smtClean="0">
                <a:solidFill>
                  <a:schemeClr val="tx1"/>
                </a:solidFill>
                <a:latin typeface="Arial" charset="0"/>
                <a:ea typeface="+mn-ea"/>
                <a:cs typeface="+mn-cs"/>
              </a:rPr>
              <a:t>Elever som tilhører kullene etter innføringen av Kunnskapsløftet oppnår dessuten kompetanse i litt større grad enn kullene før. Dessuten finner vi en positiv effekt av å ha gått på de yrkesfaglige utdanningsprogrammene Naturbruk og Medier og kommunikasjon sammenliknet med de tre studieforberedende utdanningsprogrammene. For påbyggselevene finner vi ingen effekt sammenliknet med studieforberedende. </a:t>
            </a:r>
            <a:endParaRPr lang="nn-NO" sz="1200" b="0" i="0" u="none" strike="noStrike" kern="1200" baseline="0" dirty="0" smtClean="0">
              <a:solidFill>
                <a:schemeClr val="tx1"/>
              </a:solidFill>
              <a:latin typeface="Arial" charset="0"/>
              <a:ea typeface="+mn-ea"/>
              <a:cs typeface="+mn-cs"/>
            </a:endParaRPr>
          </a:p>
          <a:p>
            <a:endParaRPr lang="nn-NO" sz="1200" b="0" i="0" u="none" strike="noStrike" kern="1200" baseline="0" dirty="0" smtClean="0">
              <a:solidFill>
                <a:schemeClr val="tx1"/>
              </a:solidFill>
              <a:latin typeface="Arial" charset="0"/>
              <a:ea typeface="+mn-ea"/>
              <a:cs typeface="+mn-cs"/>
            </a:endParaRPr>
          </a:p>
          <a:p>
            <a:r>
              <a:rPr lang="nn-NO" sz="1200" b="0" i="0" u="none" strike="noStrike" kern="1200" baseline="0" dirty="0" err="1" smtClean="0">
                <a:solidFill>
                  <a:schemeClr val="tx1"/>
                </a:solidFill>
                <a:latin typeface="Arial" charset="0"/>
                <a:ea typeface="+mn-ea"/>
                <a:cs typeface="+mn-cs"/>
              </a:rPr>
              <a:t>Akademisering</a:t>
            </a:r>
            <a:r>
              <a:rPr lang="nn-NO" sz="1200" b="0" i="0" u="none" strike="noStrike" kern="1200" baseline="0" dirty="0" smtClean="0">
                <a:solidFill>
                  <a:schemeClr val="tx1"/>
                </a:solidFill>
                <a:latin typeface="Arial" charset="0"/>
                <a:ea typeface="+mn-ea"/>
                <a:cs typeface="+mn-cs"/>
              </a:rPr>
              <a:t> av </a:t>
            </a:r>
            <a:r>
              <a:rPr lang="nn-NO" sz="1200" b="0" i="0" u="none" strike="noStrike" kern="1200" baseline="0" dirty="0" err="1" smtClean="0">
                <a:solidFill>
                  <a:schemeClr val="tx1"/>
                </a:solidFill>
                <a:latin typeface="Arial" charset="0"/>
                <a:ea typeface="+mn-ea"/>
                <a:cs typeface="+mn-cs"/>
              </a:rPr>
              <a:t>videregående</a:t>
            </a:r>
            <a:endParaRPr lang="nn-NO" sz="1200" b="0" i="0" u="none" strike="noStrike" kern="1200" baseline="0" dirty="0" smtClean="0">
              <a:solidFill>
                <a:schemeClr val="tx1"/>
              </a:solidFill>
              <a:latin typeface="Arial" charset="0"/>
              <a:ea typeface="+mn-ea"/>
              <a:cs typeface="+mn-cs"/>
            </a:endParaRPr>
          </a:p>
          <a:p>
            <a:r>
              <a:rPr lang="nn-NO" sz="1200" b="0" i="0" u="none" strike="noStrike" kern="1200" baseline="0" dirty="0" smtClean="0">
                <a:solidFill>
                  <a:schemeClr val="tx1"/>
                </a:solidFill>
                <a:latin typeface="Arial" charset="0"/>
                <a:ea typeface="+mn-ea"/>
                <a:cs typeface="+mn-cs"/>
              </a:rPr>
              <a:t>Vibe </a:t>
            </a:r>
            <a:r>
              <a:rPr lang="nn-NO" sz="1200" b="0" i="0" u="none" strike="noStrike" kern="1200" baseline="0" dirty="0" err="1" smtClean="0">
                <a:solidFill>
                  <a:schemeClr val="tx1"/>
                </a:solidFill>
                <a:latin typeface="Arial" charset="0"/>
                <a:ea typeface="+mn-ea"/>
                <a:cs typeface="+mn-cs"/>
              </a:rPr>
              <a:t>m.fl</a:t>
            </a:r>
            <a:r>
              <a:rPr lang="nn-NO" sz="1200" b="0" i="0" u="none" strike="noStrike" kern="1200" baseline="0" dirty="0" smtClean="0">
                <a:solidFill>
                  <a:schemeClr val="tx1"/>
                </a:solidFill>
                <a:latin typeface="Arial" charset="0"/>
                <a:ea typeface="+mn-ea"/>
                <a:cs typeface="+mn-cs"/>
              </a:rPr>
              <a:t>. (2012)</a:t>
            </a:r>
          </a:p>
          <a:p>
            <a:endParaRPr lang="en-US" dirty="0"/>
          </a:p>
        </p:txBody>
      </p:sp>
      <p:sp>
        <p:nvSpPr>
          <p:cNvPr id="4" name="Plassholder for lysbildenummer 3"/>
          <p:cNvSpPr>
            <a:spLocks noGrp="1"/>
          </p:cNvSpPr>
          <p:nvPr>
            <p:ph type="sldNum" sz="quarter" idx="10"/>
          </p:nvPr>
        </p:nvSpPr>
        <p:spPr/>
        <p:txBody>
          <a:bodyPr/>
          <a:lstStyle/>
          <a:p>
            <a:fld id="{AFE2292A-2AA3-48EB-BF06-81E36C625BF6}" type="slidenum">
              <a:rPr lang="nb-NO" smtClean="0"/>
              <a:pPr/>
              <a:t>4</a:t>
            </a:fld>
            <a:endParaRPr lang="nb-NO"/>
          </a:p>
        </p:txBody>
      </p:sp>
    </p:spTree>
    <p:extLst>
      <p:ext uri="{BB962C8B-B14F-4D97-AF65-F5344CB8AC3E}">
        <p14:creationId xmlns:p14="http://schemas.microsoft.com/office/powerpoint/2010/main" val="10369767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Tx/>
              <a:buChar char="-"/>
            </a:pPr>
            <a:r>
              <a:rPr lang="nb-NO" sz="1200" dirty="0" smtClean="0">
                <a:solidFill>
                  <a:schemeClr val="tx1"/>
                </a:solidFill>
              </a:rPr>
              <a:t>på nivå med </a:t>
            </a:r>
            <a:r>
              <a:rPr lang="nb-NO" sz="1200" dirty="0" err="1" smtClean="0">
                <a:solidFill>
                  <a:schemeClr val="tx1"/>
                </a:solidFill>
              </a:rPr>
              <a:t>studiespes</a:t>
            </a:r>
            <a:r>
              <a:rPr lang="nb-NO" sz="1200" dirty="0" smtClean="0">
                <a:solidFill>
                  <a:schemeClr val="tx1"/>
                </a:solidFill>
              </a:rPr>
              <a:t>. Retningene</a:t>
            </a:r>
          </a:p>
          <a:p>
            <a:pPr marL="171450" indent="-171450">
              <a:buFontTx/>
              <a:buChar char="-"/>
            </a:pPr>
            <a:r>
              <a:rPr lang="nb-NO" sz="1200" dirty="0" smtClean="0">
                <a:solidFill>
                  <a:schemeClr val="tx1"/>
                </a:solidFill>
              </a:rPr>
              <a:t>Utdanningsspeilet 2012</a:t>
            </a:r>
            <a:endParaRPr lang="en-US" dirty="0"/>
          </a:p>
        </p:txBody>
      </p:sp>
      <p:sp>
        <p:nvSpPr>
          <p:cNvPr id="4" name="Plassholder for lysbildenummer 3"/>
          <p:cNvSpPr>
            <a:spLocks noGrp="1"/>
          </p:cNvSpPr>
          <p:nvPr>
            <p:ph type="sldNum" sz="quarter" idx="10"/>
          </p:nvPr>
        </p:nvSpPr>
        <p:spPr/>
        <p:txBody>
          <a:bodyPr/>
          <a:lstStyle/>
          <a:p>
            <a:fld id="{AFE2292A-2AA3-48EB-BF06-81E36C625BF6}" type="slidenum">
              <a:rPr lang="nb-NO" smtClean="0"/>
              <a:pPr/>
              <a:t>5</a:t>
            </a:fld>
            <a:endParaRPr lang="nb-NO"/>
          </a:p>
        </p:txBody>
      </p:sp>
    </p:spTree>
    <p:extLst>
      <p:ext uri="{BB962C8B-B14F-4D97-AF65-F5344CB8AC3E}">
        <p14:creationId xmlns:p14="http://schemas.microsoft.com/office/powerpoint/2010/main" val="37518199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nb-NO" dirty="0" smtClean="0"/>
              <a:t>http://www.ssb.no/vgogjen/tab-2012-05-30-02.html</a:t>
            </a:r>
            <a:endParaRPr lang="en-US" sz="1200" dirty="0" smtClean="0"/>
          </a:p>
          <a:p>
            <a:pPr marL="0" indent="0">
              <a:buFontTx/>
              <a:buNone/>
            </a:pPr>
            <a:r>
              <a:rPr lang="nb-NO" dirty="0" smtClean="0"/>
              <a:t>MK:</a:t>
            </a:r>
          </a:p>
          <a:p>
            <a:pPr marL="171450" indent="-171450">
              <a:buFontTx/>
              <a:buChar char="-"/>
            </a:pPr>
            <a:r>
              <a:rPr lang="nb-NO" dirty="0" smtClean="0"/>
              <a:t>Lavt frafall – som</a:t>
            </a:r>
            <a:r>
              <a:rPr lang="nb-NO" baseline="0" dirty="0" smtClean="0"/>
              <a:t> ST, men litt mer enn Musikk, dans, drama</a:t>
            </a:r>
          </a:p>
          <a:p>
            <a:pPr marL="171450" indent="-171450">
              <a:buFontTx/>
              <a:buChar char="-"/>
            </a:pPr>
            <a:r>
              <a:rPr lang="nb-NO" baseline="0" dirty="0" smtClean="0"/>
              <a:t>Bra snitt for å komme inn</a:t>
            </a:r>
            <a:endParaRPr lang="nb-NO" dirty="0" smtClean="0"/>
          </a:p>
          <a:p>
            <a:endParaRPr lang="nb-NO" dirty="0" smtClean="0"/>
          </a:p>
          <a:p>
            <a:r>
              <a:rPr lang="nb-NO" dirty="0" smtClean="0"/>
              <a:t>65% deltakelse i spørreundersøkelse</a:t>
            </a:r>
          </a:p>
          <a:p>
            <a:endParaRPr lang="nb-NO" dirty="0" smtClean="0"/>
          </a:p>
          <a:p>
            <a:r>
              <a:rPr lang="nb-NO" dirty="0" smtClean="0"/>
              <a:t>Case: </a:t>
            </a:r>
          </a:p>
          <a:p>
            <a:r>
              <a:rPr lang="nb-NO" dirty="0" smtClean="0"/>
              <a:t>- intervju med MK-lærere, MK-elever og andre lærere (fellesfagslærere) som underviser på MK, samt nærmeste administrasjon</a:t>
            </a:r>
          </a:p>
          <a:p>
            <a:r>
              <a:rPr lang="nb-NO" dirty="0" smtClean="0"/>
              <a:t>- observasjon av møter, undervisning og lærerrom,</a:t>
            </a:r>
            <a:r>
              <a:rPr lang="nb-NO" baseline="0" dirty="0" smtClean="0"/>
              <a:t> </a:t>
            </a:r>
          </a:p>
          <a:p>
            <a:r>
              <a:rPr lang="nb-NO" baseline="0" dirty="0" smtClean="0"/>
              <a:t>- innsamling av timeplaner, semesterplaner, prosjektplaner </a:t>
            </a:r>
            <a:r>
              <a:rPr lang="nb-NO" baseline="0" dirty="0" err="1" smtClean="0"/>
              <a:t>etc</a:t>
            </a:r>
            <a:endParaRPr lang="nb-NO" dirty="0"/>
          </a:p>
        </p:txBody>
      </p:sp>
      <p:sp>
        <p:nvSpPr>
          <p:cNvPr id="4" name="Plassholder for lysbildenummer 3"/>
          <p:cNvSpPr>
            <a:spLocks noGrp="1"/>
          </p:cNvSpPr>
          <p:nvPr>
            <p:ph type="sldNum" sz="quarter" idx="10"/>
          </p:nvPr>
        </p:nvSpPr>
        <p:spPr/>
        <p:txBody>
          <a:bodyPr/>
          <a:lstStyle/>
          <a:p>
            <a:fld id="{AFE2292A-2AA3-48EB-BF06-81E36C625BF6}" type="slidenum">
              <a:rPr lang="nb-NO" smtClean="0"/>
              <a:pPr/>
              <a:t>6</a:t>
            </a:fld>
            <a:endParaRPr lang="nb-NO"/>
          </a:p>
        </p:txBody>
      </p:sp>
    </p:spTree>
    <p:extLst>
      <p:ext uri="{BB962C8B-B14F-4D97-AF65-F5344CB8AC3E}">
        <p14:creationId xmlns:p14="http://schemas.microsoft.com/office/powerpoint/2010/main" val="4551189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nb-NO" dirty="0" smtClean="0"/>
              <a:t>http://www.ssb.no/vgogjen/tab-2012-05-30-02.html</a:t>
            </a:r>
            <a:endParaRPr lang="en-US" sz="1200" dirty="0" smtClean="0"/>
          </a:p>
          <a:p>
            <a:pPr marL="0" indent="0">
              <a:buFontTx/>
              <a:buNone/>
            </a:pPr>
            <a:r>
              <a:rPr lang="nb-NO" dirty="0" smtClean="0"/>
              <a:t>MK:</a:t>
            </a:r>
          </a:p>
          <a:p>
            <a:pPr marL="171450" indent="-171450">
              <a:buFontTx/>
              <a:buChar char="-"/>
            </a:pPr>
            <a:r>
              <a:rPr lang="nb-NO" dirty="0" smtClean="0"/>
              <a:t>Lavt frafall – som</a:t>
            </a:r>
            <a:r>
              <a:rPr lang="nb-NO" baseline="0" dirty="0" smtClean="0"/>
              <a:t> ST, men litt mer enn Musikk, dans, drama</a:t>
            </a:r>
          </a:p>
          <a:p>
            <a:pPr marL="171450" indent="-171450">
              <a:buFontTx/>
              <a:buChar char="-"/>
            </a:pPr>
            <a:r>
              <a:rPr lang="nb-NO" baseline="0" dirty="0" smtClean="0"/>
              <a:t>Bra snitt for å komme inn</a:t>
            </a:r>
            <a:endParaRPr lang="nb-NO" dirty="0" smtClean="0"/>
          </a:p>
          <a:p>
            <a:endParaRPr lang="nb-NO" dirty="0" smtClean="0"/>
          </a:p>
          <a:p>
            <a:r>
              <a:rPr lang="nb-NO" dirty="0" smtClean="0"/>
              <a:t>65% deltakelse i spørreundersøkelse</a:t>
            </a:r>
          </a:p>
          <a:p>
            <a:endParaRPr lang="nb-NO" dirty="0" smtClean="0"/>
          </a:p>
          <a:p>
            <a:r>
              <a:rPr lang="nb-NO" dirty="0" smtClean="0"/>
              <a:t>Case: </a:t>
            </a:r>
          </a:p>
          <a:p>
            <a:r>
              <a:rPr lang="nb-NO" dirty="0" smtClean="0"/>
              <a:t>- intervju med MK-lærere, MK-elever og andre lærere (fellesfagslærere) som underviser på MK, samt nærmeste administrasjon</a:t>
            </a:r>
          </a:p>
          <a:p>
            <a:r>
              <a:rPr lang="nb-NO" dirty="0" smtClean="0"/>
              <a:t>- observasjon av møter, undervisning og lærerrom,</a:t>
            </a:r>
            <a:r>
              <a:rPr lang="nb-NO" baseline="0" dirty="0" smtClean="0"/>
              <a:t> </a:t>
            </a:r>
          </a:p>
          <a:p>
            <a:r>
              <a:rPr lang="nb-NO" baseline="0" dirty="0" smtClean="0"/>
              <a:t>- innsamling av timeplaner, semesterplaner, prosjektplaner </a:t>
            </a:r>
            <a:r>
              <a:rPr lang="nb-NO" baseline="0" dirty="0" err="1" smtClean="0"/>
              <a:t>etc</a:t>
            </a:r>
            <a:endParaRPr lang="nb-NO" dirty="0"/>
          </a:p>
        </p:txBody>
      </p:sp>
      <p:sp>
        <p:nvSpPr>
          <p:cNvPr id="4" name="Plassholder for lysbildenummer 3"/>
          <p:cNvSpPr>
            <a:spLocks noGrp="1"/>
          </p:cNvSpPr>
          <p:nvPr>
            <p:ph type="sldNum" sz="quarter" idx="10"/>
          </p:nvPr>
        </p:nvSpPr>
        <p:spPr/>
        <p:txBody>
          <a:bodyPr/>
          <a:lstStyle/>
          <a:p>
            <a:fld id="{AFE2292A-2AA3-48EB-BF06-81E36C625BF6}" type="slidenum">
              <a:rPr lang="nb-NO" smtClean="0"/>
              <a:pPr/>
              <a:t>7</a:t>
            </a:fld>
            <a:endParaRPr lang="nb-NO"/>
          </a:p>
        </p:txBody>
      </p:sp>
    </p:spTree>
    <p:extLst>
      <p:ext uri="{BB962C8B-B14F-4D97-AF65-F5344CB8AC3E}">
        <p14:creationId xmlns:p14="http://schemas.microsoft.com/office/powerpoint/2010/main" val="4551189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Punktene er ikke i prioritert rekkefølge</a:t>
            </a:r>
          </a:p>
          <a:p>
            <a:endParaRPr lang="nb-NO" dirty="0" smtClean="0"/>
          </a:p>
          <a:p>
            <a:r>
              <a:rPr lang="nb-NO" dirty="0" smtClean="0"/>
              <a:t>Hybrid mellom yrkesfag og studieforberedende gir fokus både på refleksjon og praktisk produksjon</a:t>
            </a:r>
          </a:p>
          <a:p>
            <a:r>
              <a:rPr lang="nb-NO" dirty="0" smtClean="0"/>
              <a:t>Motivasjon for læring – ser særlig dette hos såkalt svake elever som kommer inn med motivasjonsvansker med er interesserte i media</a:t>
            </a:r>
          </a:p>
          <a:p>
            <a:endParaRPr lang="nb-NO"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da-DK" sz="1200" b="1" dirty="0" smtClean="0"/>
              <a:t>Nøglen til motivation består ikke i økonomiske kalkulationer, men i muligheden for at tage del i succesrig udvikling af skolen </a:t>
            </a:r>
            <a:r>
              <a:rPr lang="da-DK" sz="1200" dirty="0" smtClean="0"/>
              <a:t> (Jens Rasmussen –</a:t>
            </a:r>
            <a:r>
              <a:rPr lang="da-DK" sz="1200" baseline="0" dirty="0" smtClean="0"/>
              <a:t> Evalueringskonferansen – Kunnskapsløftet 31.10.2012)</a:t>
            </a:r>
            <a:endParaRPr lang="da-DK" sz="1200" dirty="0" smtClean="0"/>
          </a:p>
          <a:p>
            <a:endParaRPr lang="nb-NO" dirty="0" smtClean="0"/>
          </a:p>
          <a:p>
            <a:endParaRPr lang="nb-NO" dirty="0"/>
          </a:p>
        </p:txBody>
      </p:sp>
      <p:sp>
        <p:nvSpPr>
          <p:cNvPr id="4" name="Plassholder for lysbildenummer 3"/>
          <p:cNvSpPr>
            <a:spLocks noGrp="1"/>
          </p:cNvSpPr>
          <p:nvPr>
            <p:ph type="sldNum" sz="quarter" idx="10"/>
          </p:nvPr>
        </p:nvSpPr>
        <p:spPr/>
        <p:txBody>
          <a:bodyPr/>
          <a:lstStyle/>
          <a:p>
            <a:fld id="{AFE2292A-2AA3-48EB-BF06-81E36C625BF6}" type="slidenum">
              <a:rPr lang="nb-NO" smtClean="0"/>
              <a:pPr/>
              <a:t>8</a:t>
            </a:fld>
            <a:endParaRPr lang="nb-NO"/>
          </a:p>
        </p:txBody>
      </p:sp>
    </p:spTree>
    <p:extLst>
      <p:ext uri="{BB962C8B-B14F-4D97-AF65-F5344CB8AC3E}">
        <p14:creationId xmlns:p14="http://schemas.microsoft.com/office/powerpoint/2010/main" val="37536972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Punktene er ikke i prioritert rekkefølge</a:t>
            </a:r>
          </a:p>
          <a:p>
            <a:endParaRPr lang="nb-NO" dirty="0" smtClean="0"/>
          </a:p>
          <a:p>
            <a:r>
              <a:rPr lang="nb-NO" dirty="0" smtClean="0"/>
              <a:t>Hybrid mellom yrkesfag og studieforberedende gir fokus både på refleksjon og praktisk produksjon</a:t>
            </a:r>
          </a:p>
          <a:p>
            <a:r>
              <a:rPr lang="nb-NO" dirty="0" smtClean="0"/>
              <a:t>Motivasjon for læring – ser særlig dette hos såkalt svake elever som kommer inn med motivasjonsvansker med er interesserte i media</a:t>
            </a:r>
          </a:p>
          <a:p>
            <a:endParaRPr lang="nb-NO"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da-DK" sz="1200" b="1" dirty="0" smtClean="0"/>
              <a:t>Nøglen til motivation består ikke i økonomiske kalkulationer, men i muligheden for at tage del i succesrig udvikling af skolen </a:t>
            </a:r>
            <a:r>
              <a:rPr lang="da-DK" sz="1200" dirty="0" smtClean="0"/>
              <a:t> (Jens Rasmussen –</a:t>
            </a:r>
            <a:r>
              <a:rPr lang="da-DK" sz="1200" baseline="0" dirty="0" smtClean="0"/>
              <a:t> Evalueringskonferansen – Kunnskapsløftet 31.10.2012)</a:t>
            </a:r>
            <a:endParaRPr lang="da-DK" sz="1200" dirty="0" smtClean="0"/>
          </a:p>
          <a:p>
            <a:endParaRPr lang="nb-NO" dirty="0" smtClean="0"/>
          </a:p>
          <a:p>
            <a:endParaRPr lang="nb-NO" dirty="0"/>
          </a:p>
        </p:txBody>
      </p:sp>
      <p:sp>
        <p:nvSpPr>
          <p:cNvPr id="4" name="Plassholder for lysbildenummer 3"/>
          <p:cNvSpPr>
            <a:spLocks noGrp="1"/>
          </p:cNvSpPr>
          <p:nvPr>
            <p:ph type="sldNum" sz="quarter" idx="10"/>
          </p:nvPr>
        </p:nvSpPr>
        <p:spPr/>
        <p:txBody>
          <a:bodyPr/>
          <a:lstStyle/>
          <a:p>
            <a:fld id="{AFE2292A-2AA3-48EB-BF06-81E36C625BF6}" type="slidenum">
              <a:rPr lang="nb-NO" smtClean="0"/>
              <a:pPr/>
              <a:t>9</a:t>
            </a:fld>
            <a:endParaRPr lang="nb-NO"/>
          </a:p>
        </p:txBody>
      </p:sp>
    </p:spTree>
    <p:extLst>
      <p:ext uri="{BB962C8B-B14F-4D97-AF65-F5344CB8AC3E}">
        <p14:creationId xmlns:p14="http://schemas.microsoft.com/office/powerpoint/2010/main" val="37536972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tellysbilde">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914400" y="685800"/>
            <a:ext cx="8001000" cy="1143000"/>
          </a:xfrm>
        </p:spPr>
        <p:txBody>
          <a:bodyPr/>
          <a:lstStyle>
            <a:lvl1pPr>
              <a:defRPr/>
            </a:lvl1pPr>
          </a:lstStyle>
          <a:p>
            <a:pPr lvl="0"/>
            <a:r>
              <a:rPr lang="nb-NO" noProof="0" smtClean="0"/>
              <a:t>Klikk for å redigere tittelstil i malen</a:t>
            </a:r>
          </a:p>
        </p:txBody>
      </p:sp>
      <p:sp>
        <p:nvSpPr>
          <p:cNvPr id="5123" name="Rectangle 3"/>
          <p:cNvSpPr>
            <a:spLocks noGrp="1" noChangeArrowheads="1"/>
          </p:cNvSpPr>
          <p:nvPr>
            <p:ph type="subTitle" idx="1"/>
          </p:nvPr>
        </p:nvSpPr>
        <p:spPr>
          <a:xfrm>
            <a:off x="2133600" y="3886200"/>
            <a:ext cx="6400800" cy="1771650"/>
          </a:xfrm>
        </p:spPr>
        <p:txBody>
          <a:bodyPr/>
          <a:lstStyle>
            <a:lvl1pPr marL="0" indent="0">
              <a:buFontTx/>
              <a:buNone/>
              <a:defRPr>
                <a:solidFill>
                  <a:schemeClr val="bg1"/>
                </a:solidFill>
                <a:latin typeface="QuadraatSansCon-Bold" pitchFamily="2" charset="0"/>
              </a:defRPr>
            </a:lvl1pPr>
          </a:lstStyle>
          <a:p>
            <a:pPr lvl="0"/>
            <a:r>
              <a:rPr lang="nb-NO" noProof="0" smtClean="0"/>
              <a:t>Klikk for å redigere undertittelstil i malen</a:t>
            </a:r>
          </a:p>
        </p:txBody>
      </p:sp>
      <p:sp>
        <p:nvSpPr>
          <p:cNvPr id="5124" name="Rectangle 4"/>
          <p:cNvSpPr>
            <a:spLocks noGrp="1" noChangeArrowheads="1"/>
          </p:cNvSpPr>
          <p:nvPr>
            <p:ph type="dt" sz="half" idx="2"/>
          </p:nvPr>
        </p:nvSpPr>
        <p:spPr bwMode="auto">
          <a:xfrm>
            <a:off x="711200" y="6229350"/>
            <a:ext cx="1930400" cy="5143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l">
              <a:lnSpc>
                <a:spcPct val="100000"/>
              </a:lnSpc>
              <a:spcBef>
                <a:spcPct val="50000"/>
              </a:spcBef>
              <a:buClrTx/>
              <a:buFontTx/>
              <a:buNone/>
              <a:defRPr kumimoji="0">
                <a:solidFill>
                  <a:srgbClr val="5E574E"/>
                </a:solidFill>
                <a:latin typeface="Arial" charset="0"/>
              </a:defRPr>
            </a:lvl1pPr>
          </a:lstStyle>
          <a:p>
            <a:endParaRPr lang="nn-NO"/>
          </a:p>
        </p:txBody>
      </p:sp>
      <p:sp>
        <p:nvSpPr>
          <p:cNvPr id="5125" name="Rectangle 5"/>
          <p:cNvSpPr>
            <a:spLocks noGrp="1" noChangeArrowheads="1"/>
          </p:cNvSpPr>
          <p:nvPr>
            <p:ph type="ftr" sz="quarter" idx="3"/>
          </p:nvPr>
        </p:nvSpPr>
        <p:spPr>
          <a:xfrm>
            <a:off x="3149600" y="6229350"/>
            <a:ext cx="2844800" cy="514350"/>
          </a:xfrm>
        </p:spPr>
        <p:txBody>
          <a:bodyPr/>
          <a:lstStyle>
            <a:lvl1pPr algn="ctr">
              <a:defRPr>
                <a:solidFill>
                  <a:srgbClr val="5E574E"/>
                </a:solidFill>
                <a:latin typeface="Arial" charset="0"/>
              </a:defRPr>
            </a:lvl1pPr>
          </a:lstStyle>
          <a:p>
            <a:endParaRPr lang="nn-NO"/>
          </a:p>
        </p:txBody>
      </p:sp>
      <p:sp>
        <p:nvSpPr>
          <p:cNvPr id="5126" name="Rectangle 6"/>
          <p:cNvSpPr>
            <a:spLocks noGrp="1" noChangeArrowheads="1"/>
          </p:cNvSpPr>
          <p:nvPr>
            <p:ph type="sldNum" sz="quarter" idx="4"/>
          </p:nvPr>
        </p:nvSpPr>
        <p:spPr bwMode="auto">
          <a:xfrm>
            <a:off x="6604000" y="6229350"/>
            <a:ext cx="1828800" cy="5143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r">
              <a:lnSpc>
                <a:spcPct val="100000"/>
              </a:lnSpc>
              <a:spcBef>
                <a:spcPct val="50000"/>
              </a:spcBef>
              <a:buClrTx/>
              <a:buFontTx/>
              <a:buNone/>
              <a:defRPr kumimoji="0">
                <a:solidFill>
                  <a:srgbClr val="5E574E"/>
                </a:solidFill>
                <a:latin typeface="Arial" charset="0"/>
              </a:defRPr>
            </a:lvl1pPr>
          </a:lstStyle>
          <a:p>
            <a:fld id="{201A7A00-372D-4BFB-B012-B386A3BDE432}" type="slidenum">
              <a:rPr lang="nn-NO"/>
              <a:pPr/>
              <a:t>‹#›</a:t>
            </a:fld>
            <a:endParaRPr lang="nn-NO"/>
          </a:p>
        </p:txBody>
      </p:sp>
    </p:spTree>
  </p:cSld>
  <p:clrMapOvr>
    <a:masterClrMapping/>
  </p:clrMapOvr>
  <p:transition>
    <p:randomBa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loddrett tekst 2"/>
          <p:cNvSpPr>
            <a:spLocks noGrp="1"/>
          </p:cNvSpPr>
          <p:nvPr>
            <p:ph type="body" orient="vert" idx="1"/>
          </p:nvPr>
        </p:nvSpPr>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bunntekst 3"/>
          <p:cNvSpPr>
            <a:spLocks noGrp="1"/>
          </p:cNvSpPr>
          <p:nvPr>
            <p:ph type="ftr" sz="quarter" idx="10"/>
          </p:nvPr>
        </p:nvSpPr>
        <p:spPr/>
        <p:txBody>
          <a:bodyPr/>
          <a:lstStyle>
            <a:lvl1pPr>
              <a:defRPr/>
            </a:lvl1pPr>
          </a:lstStyle>
          <a:p>
            <a:endParaRPr lang="nn-NO"/>
          </a:p>
        </p:txBody>
      </p:sp>
    </p:spTree>
    <p:extLst>
      <p:ext uri="{BB962C8B-B14F-4D97-AF65-F5344CB8AC3E}">
        <p14:creationId xmlns:p14="http://schemas.microsoft.com/office/powerpoint/2010/main" val="2792157233"/>
      </p:ext>
    </p:extLst>
  </p:cSld>
  <p:clrMapOvr>
    <a:masterClrMapping/>
  </p:clrMapOvr>
  <p:transition>
    <p:randomBa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454775" y="609600"/>
            <a:ext cx="1985963" cy="5257800"/>
          </a:xfrm>
        </p:spPr>
        <p:txBody>
          <a:bodyPr vert="eaVert"/>
          <a:lstStyle/>
          <a:p>
            <a:r>
              <a:rPr lang="nb-NO" smtClean="0"/>
              <a:t>Klikk for å redigere tittelstil</a:t>
            </a:r>
            <a:endParaRPr lang="nb-NO"/>
          </a:p>
        </p:txBody>
      </p:sp>
      <p:sp>
        <p:nvSpPr>
          <p:cNvPr id="3" name="Plassholder for loddrett tekst 2"/>
          <p:cNvSpPr>
            <a:spLocks noGrp="1"/>
          </p:cNvSpPr>
          <p:nvPr>
            <p:ph type="body" orient="vert" idx="1"/>
          </p:nvPr>
        </p:nvSpPr>
        <p:spPr>
          <a:xfrm>
            <a:off x="492125" y="609600"/>
            <a:ext cx="5810250" cy="5257800"/>
          </a:xfrm>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bunntekst 3"/>
          <p:cNvSpPr>
            <a:spLocks noGrp="1"/>
          </p:cNvSpPr>
          <p:nvPr>
            <p:ph type="ftr" sz="quarter" idx="10"/>
          </p:nvPr>
        </p:nvSpPr>
        <p:spPr/>
        <p:txBody>
          <a:bodyPr/>
          <a:lstStyle>
            <a:lvl1pPr>
              <a:defRPr/>
            </a:lvl1pPr>
          </a:lstStyle>
          <a:p>
            <a:endParaRPr lang="nn-NO"/>
          </a:p>
        </p:txBody>
      </p:sp>
    </p:spTree>
    <p:extLst>
      <p:ext uri="{BB962C8B-B14F-4D97-AF65-F5344CB8AC3E}">
        <p14:creationId xmlns:p14="http://schemas.microsoft.com/office/powerpoint/2010/main" val="111972363"/>
      </p:ext>
    </p:extLst>
  </p:cSld>
  <p:clrMapOvr>
    <a:masterClrMapping/>
  </p:clrMapOvr>
  <p:transition>
    <p:randomBa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bunntekst 3"/>
          <p:cNvSpPr>
            <a:spLocks noGrp="1"/>
          </p:cNvSpPr>
          <p:nvPr>
            <p:ph type="ftr" sz="quarter" idx="10"/>
          </p:nvPr>
        </p:nvSpPr>
        <p:spPr/>
        <p:txBody>
          <a:bodyPr/>
          <a:lstStyle>
            <a:lvl1pPr>
              <a:defRPr/>
            </a:lvl1pPr>
          </a:lstStyle>
          <a:p>
            <a:endParaRPr lang="nn-NO"/>
          </a:p>
        </p:txBody>
      </p:sp>
    </p:spTree>
    <p:extLst>
      <p:ext uri="{BB962C8B-B14F-4D97-AF65-F5344CB8AC3E}">
        <p14:creationId xmlns:p14="http://schemas.microsoft.com/office/powerpoint/2010/main" val="2185003035"/>
      </p:ext>
    </p:extLst>
  </p:cSld>
  <p:clrMapOvr>
    <a:masterClrMapping/>
  </p:clrMapOvr>
  <p:transition>
    <p:randomBa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22313" y="4406900"/>
            <a:ext cx="7772400" cy="1362075"/>
          </a:xfrm>
        </p:spPr>
        <p:txBody>
          <a:bodyPr anchor="t"/>
          <a:lstStyle>
            <a:lvl1pPr algn="l">
              <a:defRPr sz="4000" b="1" cap="all"/>
            </a:lvl1pPr>
          </a:lstStyle>
          <a:p>
            <a:r>
              <a:rPr lang="nb-NO" smtClean="0"/>
              <a:t>Klikk for å redigere tittelstil</a:t>
            </a:r>
            <a:endParaRPr lang="nb-NO"/>
          </a:p>
        </p:txBody>
      </p:sp>
      <p:sp>
        <p:nvSpPr>
          <p:cNvPr id="3" name="Plassholder f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b-NO" smtClean="0"/>
              <a:t>Klikk for å redigere tekststiler i malen</a:t>
            </a:r>
          </a:p>
        </p:txBody>
      </p:sp>
      <p:sp>
        <p:nvSpPr>
          <p:cNvPr id="4" name="Plassholder for bunntekst 3"/>
          <p:cNvSpPr>
            <a:spLocks noGrp="1"/>
          </p:cNvSpPr>
          <p:nvPr>
            <p:ph type="ftr" sz="quarter" idx="10"/>
          </p:nvPr>
        </p:nvSpPr>
        <p:spPr/>
        <p:txBody>
          <a:bodyPr/>
          <a:lstStyle>
            <a:lvl1pPr>
              <a:defRPr/>
            </a:lvl1pPr>
          </a:lstStyle>
          <a:p>
            <a:endParaRPr lang="nn-NO"/>
          </a:p>
        </p:txBody>
      </p:sp>
    </p:spTree>
    <p:extLst>
      <p:ext uri="{BB962C8B-B14F-4D97-AF65-F5344CB8AC3E}">
        <p14:creationId xmlns:p14="http://schemas.microsoft.com/office/powerpoint/2010/main" val="4137573120"/>
      </p:ext>
    </p:extLst>
  </p:cSld>
  <p:clrMapOvr>
    <a:masterClrMapping/>
  </p:clrMapOvr>
  <p:transition>
    <p:randomBa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sz="half" idx="1"/>
          </p:nvPr>
        </p:nvSpPr>
        <p:spPr>
          <a:xfrm>
            <a:off x="492125" y="1752600"/>
            <a:ext cx="3897313"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innhold 3"/>
          <p:cNvSpPr>
            <a:spLocks noGrp="1"/>
          </p:cNvSpPr>
          <p:nvPr>
            <p:ph sz="half" idx="2"/>
          </p:nvPr>
        </p:nvSpPr>
        <p:spPr>
          <a:xfrm>
            <a:off x="4541838" y="1752600"/>
            <a:ext cx="38989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bunntekst 4"/>
          <p:cNvSpPr>
            <a:spLocks noGrp="1"/>
          </p:cNvSpPr>
          <p:nvPr>
            <p:ph type="ftr" sz="quarter" idx="10"/>
          </p:nvPr>
        </p:nvSpPr>
        <p:spPr/>
        <p:txBody>
          <a:bodyPr/>
          <a:lstStyle>
            <a:lvl1pPr>
              <a:defRPr/>
            </a:lvl1pPr>
          </a:lstStyle>
          <a:p>
            <a:endParaRPr lang="nn-NO"/>
          </a:p>
        </p:txBody>
      </p:sp>
    </p:spTree>
    <p:extLst>
      <p:ext uri="{BB962C8B-B14F-4D97-AF65-F5344CB8AC3E}">
        <p14:creationId xmlns:p14="http://schemas.microsoft.com/office/powerpoint/2010/main" val="1494491501"/>
      </p:ext>
    </p:extLst>
  </p:cSld>
  <p:clrMapOvr>
    <a:masterClrMapping/>
  </p:clrMapOvr>
  <p:transition>
    <p:randomBa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457200" y="274638"/>
            <a:ext cx="8229600" cy="1143000"/>
          </a:xfrm>
        </p:spPr>
        <p:txBody>
          <a:bodyPr/>
          <a:lstStyle>
            <a:lvl1pPr>
              <a:defRPr/>
            </a:lvl1pPr>
          </a:lstStyle>
          <a:p>
            <a:r>
              <a:rPr lang="nb-NO" smtClean="0"/>
              <a:t>Klikk for å redigere tittelstil</a:t>
            </a:r>
            <a:endParaRPr lang="nb-NO"/>
          </a:p>
        </p:txBody>
      </p:sp>
      <p:sp>
        <p:nvSpPr>
          <p:cNvPr id="3" name="Plassholder f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4" name="Plassholder for inn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6" name="Plassholder for inn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7" name="Plassholder for bunntekst 6"/>
          <p:cNvSpPr>
            <a:spLocks noGrp="1"/>
          </p:cNvSpPr>
          <p:nvPr>
            <p:ph type="ftr" sz="quarter" idx="10"/>
          </p:nvPr>
        </p:nvSpPr>
        <p:spPr/>
        <p:txBody>
          <a:bodyPr/>
          <a:lstStyle>
            <a:lvl1pPr>
              <a:defRPr/>
            </a:lvl1pPr>
          </a:lstStyle>
          <a:p>
            <a:endParaRPr lang="nn-NO"/>
          </a:p>
        </p:txBody>
      </p:sp>
    </p:spTree>
    <p:extLst>
      <p:ext uri="{BB962C8B-B14F-4D97-AF65-F5344CB8AC3E}">
        <p14:creationId xmlns:p14="http://schemas.microsoft.com/office/powerpoint/2010/main" val="1223424977"/>
      </p:ext>
    </p:extLst>
  </p:cSld>
  <p:clrMapOvr>
    <a:masterClrMapping/>
  </p:clrMapOvr>
  <p:transition>
    <p:randomBa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bunntekst 2"/>
          <p:cNvSpPr>
            <a:spLocks noGrp="1"/>
          </p:cNvSpPr>
          <p:nvPr>
            <p:ph type="ftr" sz="quarter" idx="10"/>
          </p:nvPr>
        </p:nvSpPr>
        <p:spPr/>
        <p:txBody>
          <a:bodyPr/>
          <a:lstStyle>
            <a:lvl1pPr>
              <a:defRPr/>
            </a:lvl1pPr>
          </a:lstStyle>
          <a:p>
            <a:endParaRPr lang="nn-NO"/>
          </a:p>
        </p:txBody>
      </p:sp>
    </p:spTree>
    <p:extLst>
      <p:ext uri="{BB962C8B-B14F-4D97-AF65-F5344CB8AC3E}">
        <p14:creationId xmlns:p14="http://schemas.microsoft.com/office/powerpoint/2010/main" val="4206208505"/>
      </p:ext>
    </p:extLst>
  </p:cSld>
  <p:clrMapOvr>
    <a:masterClrMapping/>
  </p:clrMapOvr>
  <p:transition>
    <p:randomBa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bunntekst 1"/>
          <p:cNvSpPr>
            <a:spLocks noGrp="1"/>
          </p:cNvSpPr>
          <p:nvPr>
            <p:ph type="ftr" sz="quarter" idx="10"/>
          </p:nvPr>
        </p:nvSpPr>
        <p:spPr/>
        <p:txBody>
          <a:bodyPr/>
          <a:lstStyle>
            <a:lvl1pPr>
              <a:defRPr/>
            </a:lvl1pPr>
          </a:lstStyle>
          <a:p>
            <a:endParaRPr lang="nn-NO"/>
          </a:p>
        </p:txBody>
      </p:sp>
    </p:spTree>
    <p:extLst>
      <p:ext uri="{BB962C8B-B14F-4D97-AF65-F5344CB8AC3E}">
        <p14:creationId xmlns:p14="http://schemas.microsoft.com/office/powerpoint/2010/main" val="357683920"/>
      </p:ext>
    </p:extLst>
  </p:cSld>
  <p:clrMapOvr>
    <a:masterClrMapping/>
  </p:clrMapOvr>
  <p:transition>
    <p:randomBa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273050"/>
            <a:ext cx="3008313" cy="1162050"/>
          </a:xfrm>
        </p:spPr>
        <p:txBody>
          <a:bodyPr/>
          <a:lstStyle>
            <a:lvl1pPr algn="l">
              <a:defRPr sz="2000" b="1"/>
            </a:lvl1pPr>
          </a:lstStyle>
          <a:p>
            <a:r>
              <a:rPr lang="nb-NO" smtClean="0"/>
              <a:t>Klikk for å redigere tittelstil</a:t>
            </a:r>
            <a:endParaRPr lang="nb-NO"/>
          </a:p>
        </p:txBody>
      </p:sp>
      <p:sp>
        <p:nvSpPr>
          <p:cNvPr id="3" name="Plassholder for inn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Plassholder for bunntekst 4"/>
          <p:cNvSpPr>
            <a:spLocks noGrp="1"/>
          </p:cNvSpPr>
          <p:nvPr>
            <p:ph type="ftr" sz="quarter" idx="10"/>
          </p:nvPr>
        </p:nvSpPr>
        <p:spPr/>
        <p:txBody>
          <a:bodyPr/>
          <a:lstStyle>
            <a:lvl1pPr>
              <a:defRPr/>
            </a:lvl1pPr>
          </a:lstStyle>
          <a:p>
            <a:endParaRPr lang="nn-NO"/>
          </a:p>
        </p:txBody>
      </p:sp>
    </p:spTree>
    <p:extLst>
      <p:ext uri="{BB962C8B-B14F-4D97-AF65-F5344CB8AC3E}">
        <p14:creationId xmlns:p14="http://schemas.microsoft.com/office/powerpoint/2010/main" val="1915591244"/>
      </p:ext>
    </p:extLst>
  </p:cSld>
  <p:clrMapOvr>
    <a:masterClrMapping/>
  </p:clrMapOvr>
  <p:transition>
    <p:randomBa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4800600"/>
            <a:ext cx="5486400" cy="566738"/>
          </a:xfrm>
        </p:spPr>
        <p:txBody>
          <a:bodyPr/>
          <a:lstStyle>
            <a:lvl1pPr algn="l">
              <a:defRPr sz="2000" b="1"/>
            </a:lvl1pPr>
          </a:lstStyle>
          <a:p>
            <a:r>
              <a:rPr lang="nb-NO" smtClean="0"/>
              <a:t>Klikk for å redigere tittelstil</a:t>
            </a:r>
            <a:endParaRPr lang="nb-NO"/>
          </a:p>
        </p:txBody>
      </p:sp>
      <p:sp>
        <p:nvSpPr>
          <p:cNvPr id="3" name="Plassholder for bil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Plassholder for bunntekst 4"/>
          <p:cNvSpPr>
            <a:spLocks noGrp="1"/>
          </p:cNvSpPr>
          <p:nvPr>
            <p:ph type="ftr" sz="quarter" idx="10"/>
          </p:nvPr>
        </p:nvSpPr>
        <p:spPr/>
        <p:txBody>
          <a:bodyPr/>
          <a:lstStyle>
            <a:lvl1pPr>
              <a:defRPr/>
            </a:lvl1pPr>
          </a:lstStyle>
          <a:p>
            <a:endParaRPr lang="nn-NO"/>
          </a:p>
        </p:txBody>
      </p:sp>
    </p:spTree>
    <p:extLst>
      <p:ext uri="{BB962C8B-B14F-4D97-AF65-F5344CB8AC3E}">
        <p14:creationId xmlns:p14="http://schemas.microsoft.com/office/powerpoint/2010/main" val="3071935288"/>
      </p:ext>
    </p:extLst>
  </p:cSld>
  <p:clrMapOvr>
    <a:masterClrMapping/>
  </p:clrMapOvr>
  <p:transition>
    <p:randomBa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92125" y="609600"/>
            <a:ext cx="7948613" cy="99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nb-NO" smtClean="0"/>
              <a:t>Klikk for å redigere tittelstil i malen</a:t>
            </a:r>
          </a:p>
        </p:txBody>
      </p:sp>
      <p:sp>
        <p:nvSpPr>
          <p:cNvPr id="4099" name="Rectangle 3"/>
          <p:cNvSpPr>
            <a:spLocks noGrp="1" noChangeArrowheads="1"/>
          </p:cNvSpPr>
          <p:nvPr>
            <p:ph type="body" idx="1"/>
          </p:nvPr>
        </p:nvSpPr>
        <p:spPr bwMode="auto">
          <a:xfrm>
            <a:off x="492125" y="1752600"/>
            <a:ext cx="7948613"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p>
        </p:txBody>
      </p:sp>
      <p:sp>
        <p:nvSpPr>
          <p:cNvPr id="4100" name="Rectangle 4"/>
          <p:cNvSpPr>
            <a:spLocks noGrp="1" noChangeArrowheads="1"/>
          </p:cNvSpPr>
          <p:nvPr>
            <p:ph type="ftr" sz="quarter" idx="3"/>
          </p:nvPr>
        </p:nvSpPr>
        <p:spPr bwMode="auto">
          <a:xfrm>
            <a:off x="5967413" y="61722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r">
              <a:lnSpc>
                <a:spcPct val="100000"/>
              </a:lnSpc>
              <a:spcBef>
                <a:spcPct val="50000"/>
              </a:spcBef>
              <a:buClrTx/>
              <a:buFontTx/>
              <a:buNone/>
              <a:defRPr kumimoji="0">
                <a:solidFill>
                  <a:schemeClr val="bg2"/>
                </a:solidFill>
                <a:latin typeface="QuadraatSans-Bold" pitchFamily="2" charset="0"/>
              </a:defRPr>
            </a:lvl1pPr>
          </a:lstStyle>
          <a:p>
            <a:endParaRPr lang="nn-NO"/>
          </a:p>
        </p:txBody>
      </p:sp>
      <p:graphicFrame>
        <p:nvGraphicFramePr>
          <p:cNvPr id="4101" name="Object 5"/>
          <p:cNvGraphicFramePr>
            <a:graphicFrameLocks noChangeAspect="1"/>
          </p:cNvGraphicFramePr>
          <p:nvPr/>
        </p:nvGraphicFramePr>
        <p:xfrm>
          <a:off x="141288" y="152400"/>
          <a:ext cx="1828800" cy="379413"/>
        </p:xfrm>
        <a:graphic>
          <a:graphicData uri="http://schemas.openxmlformats.org/presentationml/2006/ole">
            <mc:AlternateContent xmlns:mc="http://schemas.openxmlformats.org/markup-compatibility/2006">
              <mc:Choice xmlns:v="urn:schemas-microsoft-com:vml" Requires="v">
                <p:oleObj spid="_x0000_s4203" name="Image" r:id="rId14" imgW="3259843" imgH="649060" progId="Photoshop.Image.6">
                  <p:embed/>
                </p:oleObj>
              </mc:Choice>
              <mc:Fallback>
                <p:oleObj name="Image" r:id="rId14" imgW="3259843" imgH="649060" progId="Photoshop.Image.6">
                  <p:embed/>
                  <p:pic>
                    <p:nvPicPr>
                      <p:cNvPr id="0" name="Object 5"/>
                      <p:cNvPicPr>
                        <a:picLocks noChangeAspect="1" noChangeArrowheads="1"/>
                      </p:cNvPicPr>
                      <p:nvPr/>
                    </p:nvPicPr>
                    <p:blipFill>
                      <a:blip r:embed="rId15">
                        <a:extLst>
                          <a:ext uri="{28A0092B-C50C-407E-A947-70E740481C1C}">
                            <a14:useLocalDpi xmlns:a14="http://schemas.microsoft.com/office/drawing/2010/main" val="0"/>
                          </a:ext>
                        </a:extLst>
                      </a:blip>
                      <a:srcRect r="-3999"/>
                      <a:stretch>
                        <a:fillRect/>
                      </a:stretch>
                    </p:blipFill>
                    <p:spPr bwMode="auto">
                      <a:xfrm>
                        <a:off x="141288" y="152400"/>
                        <a:ext cx="1828800" cy="379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4102" name="Picture 6" descr="hvo-symbol"/>
          <p:cNvPicPr>
            <a:picLocks noChangeAspect="1" noChangeArrowheads="1"/>
          </p:cNvPicPr>
          <p:nvPr/>
        </p:nvPicPr>
        <p:blipFill>
          <a:blip r:embed="rId16" cstate="print">
            <a:extLst>
              <a:ext uri="{28A0092B-C50C-407E-A947-70E740481C1C}">
                <a14:useLocalDpi xmlns:a14="http://schemas.microsoft.com/office/drawing/2010/main" val="0"/>
              </a:ext>
            </a:extLst>
          </a:blip>
          <a:srcRect b="32344"/>
          <a:stretch>
            <a:fillRect/>
          </a:stretch>
        </p:blipFill>
        <p:spPr bwMode="auto">
          <a:xfrm>
            <a:off x="0" y="5665788"/>
            <a:ext cx="1547813" cy="1192212"/>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ransition>
    <p:randomBar/>
  </p:transition>
  <p:timing>
    <p:tnLst>
      <p:par>
        <p:cTn id="1" dur="indefinite" restart="never" nodeType="tmRoot"/>
      </p:par>
    </p:tnLst>
  </p:timing>
  <p:txStyles>
    <p:titleStyle>
      <a:lvl1pPr algn="l" rtl="0" eaLnBrk="0" fontAlgn="base" hangingPunct="0">
        <a:spcBef>
          <a:spcPct val="0"/>
        </a:spcBef>
        <a:spcAft>
          <a:spcPct val="0"/>
        </a:spcAft>
        <a:defRPr kumimoji="1" sz="3600">
          <a:solidFill>
            <a:schemeClr val="tx2"/>
          </a:solidFill>
          <a:latin typeface="+mj-lt"/>
          <a:ea typeface="+mj-ea"/>
          <a:cs typeface="+mj-cs"/>
        </a:defRPr>
      </a:lvl1pPr>
      <a:lvl2pPr algn="l" rtl="0" eaLnBrk="0" fontAlgn="base" hangingPunct="0">
        <a:spcBef>
          <a:spcPct val="0"/>
        </a:spcBef>
        <a:spcAft>
          <a:spcPct val="0"/>
        </a:spcAft>
        <a:defRPr kumimoji="1" sz="3600">
          <a:solidFill>
            <a:schemeClr val="tx2"/>
          </a:solidFill>
          <a:latin typeface="Quadraat-Regular" pitchFamily="2" charset="0"/>
        </a:defRPr>
      </a:lvl2pPr>
      <a:lvl3pPr algn="l" rtl="0" eaLnBrk="0" fontAlgn="base" hangingPunct="0">
        <a:spcBef>
          <a:spcPct val="0"/>
        </a:spcBef>
        <a:spcAft>
          <a:spcPct val="0"/>
        </a:spcAft>
        <a:defRPr kumimoji="1" sz="3600">
          <a:solidFill>
            <a:schemeClr val="tx2"/>
          </a:solidFill>
          <a:latin typeface="Quadraat-Regular" pitchFamily="2" charset="0"/>
        </a:defRPr>
      </a:lvl3pPr>
      <a:lvl4pPr algn="l" rtl="0" eaLnBrk="0" fontAlgn="base" hangingPunct="0">
        <a:spcBef>
          <a:spcPct val="0"/>
        </a:spcBef>
        <a:spcAft>
          <a:spcPct val="0"/>
        </a:spcAft>
        <a:defRPr kumimoji="1" sz="3600">
          <a:solidFill>
            <a:schemeClr val="tx2"/>
          </a:solidFill>
          <a:latin typeface="Quadraat-Regular" pitchFamily="2" charset="0"/>
        </a:defRPr>
      </a:lvl4pPr>
      <a:lvl5pPr algn="l" rtl="0" eaLnBrk="0" fontAlgn="base" hangingPunct="0">
        <a:spcBef>
          <a:spcPct val="0"/>
        </a:spcBef>
        <a:spcAft>
          <a:spcPct val="0"/>
        </a:spcAft>
        <a:defRPr kumimoji="1" sz="3600">
          <a:solidFill>
            <a:schemeClr val="tx2"/>
          </a:solidFill>
          <a:latin typeface="Quadraat-Regular" pitchFamily="2" charset="0"/>
        </a:defRPr>
      </a:lvl5pPr>
      <a:lvl6pPr marL="457200" algn="l" rtl="0" eaLnBrk="0" fontAlgn="base" hangingPunct="0">
        <a:spcBef>
          <a:spcPct val="0"/>
        </a:spcBef>
        <a:spcAft>
          <a:spcPct val="0"/>
        </a:spcAft>
        <a:defRPr kumimoji="1" sz="3600">
          <a:solidFill>
            <a:schemeClr val="tx2"/>
          </a:solidFill>
          <a:latin typeface="Quadraat-Regular" pitchFamily="2" charset="0"/>
        </a:defRPr>
      </a:lvl6pPr>
      <a:lvl7pPr marL="914400" algn="l" rtl="0" eaLnBrk="0" fontAlgn="base" hangingPunct="0">
        <a:spcBef>
          <a:spcPct val="0"/>
        </a:spcBef>
        <a:spcAft>
          <a:spcPct val="0"/>
        </a:spcAft>
        <a:defRPr kumimoji="1" sz="3600">
          <a:solidFill>
            <a:schemeClr val="tx2"/>
          </a:solidFill>
          <a:latin typeface="Quadraat-Regular" pitchFamily="2" charset="0"/>
        </a:defRPr>
      </a:lvl7pPr>
      <a:lvl8pPr marL="1371600" algn="l" rtl="0" eaLnBrk="0" fontAlgn="base" hangingPunct="0">
        <a:spcBef>
          <a:spcPct val="0"/>
        </a:spcBef>
        <a:spcAft>
          <a:spcPct val="0"/>
        </a:spcAft>
        <a:defRPr kumimoji="1" sz="3600">
          <a:solidFill>
            <a:schemeClr val="tx2"/>
          </a:solidFill>
          <a:latin typeface="Quadraat-Regular" pitchFamily="2" charset="0"/>
        </a:defRPr>
      </a:lvl8pPr>
      <a:lvl9pPr marL="1828800" algn="l" rtl="0" eaLnBrk="0" fontAlgn="base" hangingPunct="0">
        <a:spcBef>
          <a:spcPct val="0"/>
        </a:spcBef>
        <a:spcAft>
          <a:spcPct val="0"/>
        </a:spcAft>
        <a:defRPr kumimoji="1" sz="3600">
          <a:solidFill>
            <a:schemeClr val="tx2"/>
          </a:solidFill>
          <a:latin typeface="Quadraat-Regular" pitchFamily="2" charset="0"/>
        </a:defRPr>
      </a:lvl9pPr>
    </p:titleStyle>
    <p:bodyStyle>
      <a:lvl1pPr marL="342900" indent="-342900" algn="l" rtl="0" eaLnBrk="0" fontAlgn="base" hangingPunct="0">
        <a:spcBef>
          <a:spcPct val="20000"/>
        </a:spcBef>
        <a:spcAft>
          <a:spcPct val="0"/>
        </a:spcAft>
        <a:buClr>
          <a:srgbClr val="DDDDDD"/>
        </a:buClr>
        <a:buChar char="•"/>
        <a:defRPr kumimoji="1" sz="2800">
          <a:solidFill>
            <a:schemeClr val="folHlink"/>
          </a:solidFill>
          <a:latin typeface="+mn-lt"/>
          <a:ea typeface="+mn-ea"/>
          <a:cs typeface="+mn-cs"/>
        </a:defRPr>
      </a:lvl1pPr>
      <a:lvl2pPr marL="742950" indent="-285750" algn="l" rtl="0" eaLnBrk="0" fontAlgn="base" hangingPunct="0">
        <a:spcBef>
          <a:spcPct val="20000"/>
        </a:spcBef>
        <a:spcAft>
          <a:spcPct val="0"/>
        </a:spcAft>
        <a:buClr>
          <a:srgbClr val="DDDDDD"/>
        </a:buClr>
        <a:buChar char="•"/>
        <a:defRPr kumimoji="1" sz="2400">
          <a:solidFill>
            <a:schemeClr val="tx1"/>
          </a:solidFill>
          <a:latin typeface="QuadraatSans-Bold" pitchFamily="2" charset="0"/>
        </a:defRPr>
      </a:lvl2pPr>
      <a:lvl3pPr marL="1143000" indent="-228600" algn="l" rtl="0" eaLnBrk="0" fontAlgn="base" hangingPunct="0">
        <a:spcBef>
          <a:spcPct val="20000"/>
        </a:spcBef>
        <a:spcAft>
          <a:spcPct val="0"/>
        </a:spcAft>
        <a:buClr>
          <a:srgbClr val="DDDDDD"/>
        </a:buClr>
        <a:buChar char="•"/>
        <a:defRPr kumimoji="1" sz="2000">
          <a:solidFill>
            <a:schemeClr val="tx1"/>
          </a:solidFill>
          <a:latin typeface="QuadraatSansCon-Regular" pitchFamily="2" charset="0"/>
        </a:defRPr>
      </a:lvl3pPr>
      <a:lvl4pPr marL="1600200" indent="-228600" algn="l" rtl="0" eaLnBrk="0" fontAlgn="base" hangingPunct="0">
        <a:spcBef>
          <a:spcPct val="20000"/>
        </a:spcBef>
        <a:spcAft>
          <a:spcPct val="0"/>
        </a:spcAft>
        <a:buClr>
          <a:srgbClr val="DDDDDD"/>
        </a:buClr>
        <a:buChar char="•"/>
        <a:defRPr kumimoji="1">
          <a:solidFill>
            <a:schemeClr val="tx1"/>
          </a:solidFill>
          <a:latin typeface="QuadraatSansCon-Bold" pitchFamily="2" charset="0"/>
        </a:defRPr>
      </a:lvl4pPr>
      <a:lvl5pPr marL="2057400" indent="-228600" algn="l" rtl="0" eaLnBrk="0" fontAlgn="base" hangingPunct="0">
        <a:spcBef>
          <a:spcPct val="20000"/>
        </a:spcBef>
        <a:spcAft>
          <a:spcPct val="0"/>
        </a:spcAft>
        <a:buClr>
          <a:srgbClr val="DDDDDD"/>
        </a:buClr>
        <a:buChar char="•"/>
        <a:defRPr kumimoji="1" sz="1600">
          <a:solidFill>
            <a:schemeClr val="tx1"/>
          </a:solidFill>
          <a:latin typeface="Arial Narrow" pitchFamily="34" charset="0"/>
        </a:defRPr>
      </a:lvl5pPr>
      <a:lvl6pPr marL="2514600" indent="-228600" algn="l" rtl="0" eaLnBrk="0" fontAlgn="base" hangingPunct="0">
        <a:spcBef>
          <a:spcPct val="20000"/>
        </a:spcBef>
        <a:spcAft>
          <a:spcPct val="0"/>
        </a:spcAft>
        <a:buClr>
          <a:srgbClr val="DDDDDD"/>
        </a:buClr>
        <a:buChar char="•"/>
        <a:defRPr kumimoji="1" sz="1600">
          <a:solidFill>
            <a:schemeClr val="tx1"/>
          </a:solidFill>
          <a:latin typeface="Arial Narrow" pitchFamily="34" charset="0"/>
        </a:defRPr>
      </a:lvl6pPr>
      <a:lvl7pPr marL="2971800" indent="-228600" algn="l" rtl="0" eaLnBrk="0" fontAlgn="base" hangingPunct="0">
        <a:spcBef>
          <a:spcPct val="20000"/>
        </a:spcBef>
        <a:spcAft>
          <a:spcPct val="0"/>
        </a:spcAft>
        <a:buClr>
          <a:srgbClr val="DDDDDD"/>
        </a:buClr>
        <a:buChar char="•"/>
        <a:defRPr kumimoji="1" sz="1600">
          <a:solidFill>
            <a:schemeClr val="tx1"/>
          </a:solidFill>
          <a:latin typeface="Arial Narrow" pitchFamily="34" charset="0"/>
        </a:defRPr>
      </a:lvl7pPr>
      <a:lvl8pPr marL="3429000" indent="-228600" algn="l" rtl="0" eaLnBrk="0" fontAlgn="base" hangingPunct="0">
        <a:spcBef>
          <a:spcPct val="20000"/>
        </a:spcBef>
        <a:spcAft>
          <a:spcPct val="0"/>
        </a:spcAft>
        <a:buClr>
          <a:srgbClr val="DDDDDD"/>
        </a:buClr>
        <a:buChar char="•"/>
        <a:defRPr kumimoji="1" sz="1600">
          <a:solidFill>
            <a:schemeClr val="tx1"/>
          </a:solidFill>
          <a:latin typeface="Arial Narrow" pitchFamily="34" charset="0"/>
        </a:defRPr>
      </a:lvl8pPr>
      <a:lvl9pPr marL="3886200" indent="-228600" algn="l" rtl="0" eaLnBrk="0" fontAlgn="base" hangingPunct="0">
        <a:spcBef>
          <a:spcPct val="20000"/>
        </a:spcBef>
        <a:spcAft>
          <a:spcPct val="0"/>
        </a:spcAft>
        <a:buClr>
          <a:srgbClr val="DDDDDD"/>
        </a:buClr>
        <a:buChar char="•"/>
        <a:defRPr kumimoji="1" sz="1600">
          <a:solidFill>
            <a:schemeClr val="tx1"/>
          </a:solidFill>
          <a:latin typeface="Arial Narrow" pitchFamily="34" charset="0"/>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sha@hivolda.no"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mailto:sha@hivolda.no"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nb-NO" smtClean="0"/>
              <a:t>  </a:t>
            </a:r>
          </a:p>
        </p:txBody>
      </p:sp>
      <p:sp>
        <p:nvSpPr>
          <p:cNvPr id="3075" name="Rectangle 3"/>
          <p:cNvSpPr>
            <a:spLocks noGrp="1" noChangeArrowheads="1"/>
          </p:cNvSpPr>
          <p:nvPr>
            <p:ph type="body" idx="1"/>
          </p:nvPr>
        </p:nvSpPr>
        <p:spPr>
          <a:xfrm>
            <a:off x="492369" y="476250"/>
            <a:ext cx="7948246" cy="5905078"/>
          </a:xfrm>
        </p:spPr>
        <p:txBody>
          <a:bodyPr>
            <a:normAutofit lnSpcReduction="10000"/>
          </a:bodyPr>
          <a:lstStyle/>
          <a:p>
            <a:pPr marL="533400" indent="-533400" algn="ctr">
              <a:buFontTx/>
              <a:buNone/>
            </a:pPr>
            <a:endParaRPr lang="nb-NO" sz="2000" i="1" dirty="0" smtClean="0">
              <a:solidFill>
                <a:schemeClr val="tx1"/>
              </a:solidFill>
            </a:endParaRPr>
          </a:p>
          <a:p>
            <a:pPr marL="533400" indent="-533400">
              <a:buFontTx/>
              <a:buNone/>
            </a:pPr>
            <a:r>
              <a:rPr lang="nb-NO" sz="3900" b="1" dirty="0" smtClean="0">
                <a:solidFill>
                  <a:schemeClr val="tx1"/>
                </a:solidFill>
              </a:rPr>
              <a:t>Hva er det </a:t>
            </a:r>
          </a:p>
          <a:p>
            <a:pPr marL="533400" indent="-533400">
              <a:buFontTx/>
              <a:buNone/>
            </a:pPr>
            <a:r>
              <a:rPr lang="nb-NO" sz="3900" b="1" dirty="0" smtClean="0">
                <a:solidFill>
                  <a:schemeClr val="tx1"/>
                </a:solidFill>
              </a:rPr>
              <a:t>med </a:t>
            </a:r>
          </a:p>
          <a:p>
            <a:pPr marL="533400" indent="-533400">
              <a:buFontTx/>
              <a:buNone/>
            </a:pPr>
            <a:r>
              <a:rPr lang="nb-NO" sz="3900" b="1" dirty="0" smtClean="0">
                <a:solidFill>
                  <a:schemeClr val="tx1"/>
                </a:solidFill>
              </a:rPr>
              <a:t>Medier og </a:t>
            </a:r>
          </a:p>
          <a:p>
            <a:pPr marL="533400" indent="-533400">
              <a:buFontTx/>
              <a:buNone/>
            </a:pPr>
            <a:r>
              <a:rPr lang="nb-NO" sz="3900" b="1" dirty="0">
                <a:solidFill>
                  <a:schemeClr val="tx1"/>
                </a:solidFill>
              </a:rPr>
              <a:t>k</a:t>
            </a:r>
            <a:r>
              <a:rPr lang="nb-NO" sz="3900" b="1" dirty="0" smtClean="0">
                <a:solidFill>
                  <a:schemeClr val="tx1"/>
                </a:solidFill>
              </a:rPr>
              <a:t>ommunikasjon?</a:t>
            </a:r>
            <a:endParaRPr lang="nb-NO" sz="3500" b="1" dirty="0" smtClean="0">
              <a:solidFill>
                <a:schemeClr val="tx1"/>
              </a:solidFill>
            </a:endParaRPr>
          </a:p>
          <a:p>
            <a:pPr marL="533400" indent="-533400" algn="ctr">
              <a:buFontTx/>
              <a:buNone/>
            </a:pPr>
            <a:endParaRPr lang="nb-NO" sz="1800" b="1" dirty="0" smtClean="0">
              <a:solidFill>
                <a:schemeClr val="tx1"/>
              </a:solidFill>
            </a:endParaRPr>
          </a:p>
          <a:p>
            <a:pPr marL="533400" indent="-533400" algn="ctr">
              <a:buFontTx/>
              <a:buNone/>
            </a:pPr>
            <a:endParaRPr lang="nb-NO" sz="1600" b="1" dirty="0" smtClean="0">
              <a:solidFill>
                <a:schemeClr val="tx1"/>
              </a:solidFill>
            </a:endParaRPr>
          </a:p>
          <a:p>
            <a:pPr marL="533400" indent="-533400" algn="ctr">
              <a:buFontTx/>
              <a:buNone/>
            </a:pPr>
            <a:endParaRPr lang="nb-NO" sz="1600" b="1" dirty="0" smtClean="0">
              <a:solidFill>
                <a:schemeClr val="tx1"/>
              </a:solidFill>
            </a:endParaRPr>
          </a:p>
          <a:p>
            <a:pPr marL="533400" indent="-533400" algn="ctr">
              <a:buFontTx/>
              <a:buNone/>
            </a:pPr>
            <a:endParaRPr lang="nb-NO" sz="1600" b="1" dirty="0" smtClean="0">
              <a:solidFill>
                <a:schemeClr val="tx1"/>
              </a:solidFill>
            </a:endParaRPr>
          </a:p>
          <a:p>
            <a:pPr marL="533400" indent="-533400">
              <a:buNone/>
            </a:pPr>
            <a:r>
              <a:rPr lang="nb-NO" sz="1700" b="1" dirty="0" smtClean="0">
                <a:solidFill>
                  <a:schemeClr val="tx1"/>
                </a:solidFill>
              </a:rPr>
              <a:t>Synnøve H. Amdam</a:t>
            </a:r>
            <a:r>
              <a:rPr lang="nb-NO" sz="1600" b="1" dirty="0" smtClean="0">
                <a:solidFill>
                  <a:schemeClr val="tx1"/>
                </a:solidFill>
              </a:rPr>
              <a:t>, </a:t>
            </a:r>
            <a:r>
              <a:rPr lang="nb-NO" sz="1600" dirty="0" smtClean="0">
                <a:solidFill>
                  <a:schemeClr val="tx1"/>
                </a:solidFill>
              </a:rPr>
              <a:t>stipendiat</a:t>
            </a:r>
            <a:endParaRPr lang="nb-NO" sz="1600" dirty="0" smtClean="0"/>
          </a:p>
          <a:p>
            <a:pPr marL="533400" indent="-533400">
              <a:buNone/>
            </a:pPr>
            <a:r>
              <a:rPr lang="nb-NO" sz="1600" dirty="0" smtClean="0">
                <a:solidFill>
                  <a:schemeClr val="tx1"/>
                </a:solidFill>
              </a:rPr>
              <a:t>Avdeling for kulturfag, </a:t>
            </a:r>
          </a:p>
          <a:p>
            <a:pPr marL="533400" indent="-533400">
              <a:buNone/>
            </a:pPr>
            <a:r>
              <a:rPr lang="nb-NO" sz="1600" dirty="0" err="1" smtClean="0">
                <a:solidFill>
                  <a:schemeClr val="tx1"/>
                </a:solidFill>
              </a:rPr>
              <a:t>Høgskulen</a:t>
            </a:r>
            <a:r>
              <a:rPr lang="nb-NO" sz="1600" dirty="0" smtClean="0">
                <a:solidFill>
                  <a:schemeClr val="tx1"/>
                </a:solidFill>
              </a:rPr>
              <a:t> i Volda</a:t>
            </a:r>
          </a:p>
          <a:p>
            <a:pPr marL="533400" indent="-533400">
              <a:buNone/>
            </a:pPr>
            <a:r>
              <a:rPr lang="nb-NO" sz="1600" dirty="0" smtClean="0">
                <a:solidFill>
                  <a:schemeClr val="tx1"/>
                </a:solidFill>
              </a:rPr>
              <a:t>Epost: </a:t>
            </a:r>
            <a:r>
              <a:rPr lang="nb-NO" sz="1600" dirty="0" smtClean="0">
                <a:solidFill>
                  <a:schemeClr val="tx1"/>
                </a:solidFill>
                <a:hlinkClick r:id="rId3"/>
              </a:rPr>
              <a:t>sha@hivolda.no</a:t>
            </a:r>
            <a:r>
              <a:rPr lang="nb-NO" sz="1600" dirty="0" smtClean="0">
                <a:solidFill>
                  <a:schemeClr val="tx1"/>
                </a:solidFill>
              </a:rPr>
              <a:t>, </a:t>
            </a:r>
          </a:p>
          <a:p>
            <a:pPr marL="533400" indent="-533400">
              <a:buNone/>
            </a:pPr>
            <a:r>
              <a:rPr lang="nb-NO" sz="1600" dirty="0" err="1" smtClean="0">
                <a:solidFill>
                  <a:schemeClr val="tx1"/>
                </a:solidFill>
              </a:rPr>
              <a:t>Tlf</a:t>
            </a:r>
            <a:r>
              <a:rPr lang="nb-NO" sz="1600" dirty="0" smtClean="0">
                <a:solidFill>
                  <a:schemeClr val="tx1"/>
                </a:solidFill>
              </a:rPr>
              <a:t>: 97070974</a:t>
            </a:r>
            <a:endParaRPr lang="nb-NO" sz="1600" dirty="0">
              <a:solidFill>
                <a:schemeClr val="tx1"/>
              </a:solidFill>
            </a:endParaRPr>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48037" y="2098486"/>
            <a:ext cx="3947512" cy="2675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03255" y="0"/>
            <a:ext cx="2286903" cy="20984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03255" y="4773613"/>
            <a:ext cx="2182813" cy="2084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439853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b="1" dirty="0" smtClean="0">
                <a:solidFill>
                  <a:srgbClr val="808000"/>
                </a:solidFill>
              </a:rPr>
              <a:t>Hvordan er MK organisert?</a:t>
            </a:r>
            <a:endParaRPr lang="nb-NO" b="1" dirty="0">
              <a:solidFill>
                <a:srgbClr val="808000"/>
              </a:solidFill>
            </a:endParaRPr>
          </a:p>
        </p:txBody>
      </p:sp>
      <p:sp>
        <p:nvSpPr>
          <p:cNvPr id="3" name="Plassholder for innhold 2"/>
          <p:cNvSpPr>
            <a:spLocks noGrp="1"/>
          </p:cNvSpPr>
          <p:nvPr>
            <p:ph idx="1"/>
          </p:nvPr>
        </p:nvSpPr>
        <p:spPr/>
        <p:txBody>
          <a:bodyPr/>
          <a:lstStyle/>
          <a:p>
            <a:pPr marL="0" indent="0">
              <a:buNone/>
            </a:pPr>
            <a:r>
              <a:rPr lang="nb-NO" b="1" dirty="0" smtClean="0"/>
              <a:t>– et flertall av MK-linjer har løst opp</a:t>
            </a:r>
            <a:r>
              <a:rPr lang="nb-NO" dirty="0" smtClean="0"/>
              <a:t> </a:t>
            </a:r>
            <a:r>
              <a:rPr lang="nb-NO" b="1" dirty="0" smtClean="0"/>
              <a:t>i </a:t>
            </a:r>
            <a:r>
              <a:rPr lang="nb-NO" b="1" dirty="0" smtClean="0">
                <a:solidFill>
                  <a:srgbClr val="808000"/>
                </a:solidFill>
              </a:rPr>
              <a:t>tradisjonelle </a:t>
            </a:r>
            <a:r>
              <a:rPr lang="nb-NO" b="1" dirty="0">
                <a:solidFill>
                  <a:srgbClr val="808000"/>
                </a:solidFill>
              </a:rPr>
              <a:t>strukturer og </a:t>
            </a:r>
            <a:r>
              <a:rPr lang="nb-NO" b="1" dirty="0" smtClean="0">
                <a:solidFill>
                  <a:srgbClr val="808000"/>
                </a:solidFill>
              </a:rPr>
              <a:t>arbeidsmåter:</a:t>
            </a:r>
            <a:endParaRPr lang="nb-NO" dirty="0" smtClean="0"/>
          </a:p>
          <a:p>
            <a:pPr>
              <a:buFontTx/>
              <a:buChar char="-"/>
            </a:pPr>
            <a:r>
              <a:rPr lang="nb-NO" dirty="0" smtClean="0">
                <a:solidFill>
                  <a:schemeClr val="tx1"/>
                </a:solidFill>
              </a:rPr>
              <a:t>Prosjektbasert på tvers av mediefagene, men ikke med fellesfagene</a:t>
            </a:r>
          </a:p>
          <a:p>
            <a:pPr>
              <a:buFontTx/>
              <a:buChar char="-"/>
            </a:pPr>
            <a:r>
              <a:rPr lang="nb-NO" dirty="0" smtClean="0">
                <a:solidFill>
                  <a:schemeClr val="tx1"/>
                </a:solidFill>
              </a:rPr>
              <a:t>Team- og </a:t>
            </a:r>
            <a:r>
              <a:rPr lang="nb-NO" dirty="0" err="1" smtClean="0">
                <a:solidFill>
                  <a:schemeClr val="tx1"/>
                </a:solidFill>
              </a:rPr>
              <a:t>kompetansebasert</a:t>
            </a:r>
            <a:r>
              <a:rPr lang="nb-NO" dirty="0" smtClean="0">
                <a:solidFill>
                  <a:schemeClr val="tx1"/>
                </a:solidFill>
              </a:rPr>
              <a:t> undervisning</a:t>
            </a:r>
          </a:p>
          <a:p>
            <a:pPr>
              <a:buFontTx/>
              <a:buChar char="-"/>
            </a:pPr>
            <a:r>
              <a:rPr lang="nb-NO" dirty="0" smtClean="0">
                <a:solidFill>
                  <a:schemeClr val="tx1"/>
                </a:solidFill>
              </a:rPr>
              <a:t>Kompetansemål og prosjektmål styrende</a:t>
            </a:r>
          </a:p>
          <a:p>
            <a:pPr>
              <a:buFontTx/>
              <a:buChar char="-"/>
            </a:pPr>
            <a:r>
              <a:rPr lang="nb-NO" dirty="0" smtClean="0">
                <a:solidFill>
                  <a:schemeClr val="tx1"/>
                </a:solidFill>
              </a:rPr>
              <a:t>Organiseringen er ofte på tvers av resten av skolens organisering</a:t>
            </a:r>
          </a:p>
          <a:p>
            <a:pPr>
              <a:buFontTx/>
              <a:buChar char="-"/>
            </a:pPr>
            <a:endParaRPr lang="nb-NO" dirty="0">
              <a:solidFill>
                <a:schemeClr val="tx1"/>
              </a:solidFill>
            </a:endParaRPr>
          </a:p>
        </p:txBody>
      </p:sp>
    </p:spTree>
    <p:extLst>
      <p:ext uri="{BB962C8B-B14F-4D97-AF65-F5344CB8AC3E}">
        <p14:creationId xmlns:p14="http://schemas.microsoft.com/office/powerpoint/2010/main" val="317602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b="1" dirty="0">
                <a:solidFill>
                  <a:srgbClr val="808000"/>
                </a:solidFill>
              </a:rPr>
              <a:t>Hvordan er MK som læringsarena?</a:t>
            </a:r>
          </a:p>
        </p:txBody>
      </p:sp>
      <p:sp>
        <p:nvSpPr>
          <p:cNvPr id="3" name="Plassholder for innhold 2"/>
          <p:cNvSpPr>
            <a:spLocks noGrp="1"/>
          </p:cNvSpPr>
          <p:nvPr>
            <p:ph idx="1"/>
          </p:nvPr>
        </p:nvSpPr>
        <p:spPr/>
        <p:txBody>
          <a:bodyPr/>
          <a:lstStyle/>
          <a:p>
            <a:pPr marL="0" indent="0">
              <a:buNone/>
            </a:pPr>
            <a:r>
              <a:rPr lang="nb-NO" b="1" dirty="0" smtClean="0"/>
              <a:t>Kjennetegn: </a:t>
            </a:r>
          </a:p>
          <a:p>
            <a:pPr marL="0" indent="0">
              <a:buNone/>
            </a:pPr>
            <a:r>
              <a:rPr lang="nb-NO" b="1" dirty="0" smtClean="0">
                <a:solidFill>
                  <a:schemeClr val="tx1"/>
                </a:solidFill>
              </a:rPr>
              <a:t>Læringsmiljø som arbeidsfellesskap</a:t>
            </a:r>
          </a:p>
          <a:p>
            <a:r>
              <a:rPr lang="nb-NO" dirty="0" smtClean="0">
                <a:solidFill>
                  <a:schemeClr val="tx1"/>
                </a:solidFill>
              </a:rPr>
              <a:t>Arbeidslivsretta læringsmåter</a:t>
            </a:r>
          </a:p>
          <a:p>
            <a:r>
              <a:rPr lang="nb-NO" dirty="0" smtClean="0">
                <a:solidFill>
                  <a:schemeClr val="tx1"/>
                </a:solidFill>
              </a:rPr>
              <a:t>Gjennomføring av reelle prosjekter og produksjoner</a:t>
            </a:r>
          </a:p>
          <a:p>
            <a:r>
              <a:rPr lang="nb-NO" dirty="0" smtClean="0">
                <a:solidFill>
                  <a:schemeClr val="tx1"/>
                </a:solidFill>
              </a:rPr>
              <a:t>Fleksibel organisering</a:t>
            </a:r>
          </a:p>
          <a:p>
            <a:pPr>
              <a:buFontTx/>
              <a:buChar char="-"/>
            </a:pPr>
            <a:r>
              <a:rPr lang="nb-NO" dirty="0" smtClean="0">
                <a:solidFill>
                  <a:schemeClr val="tx1"/>
                </a:solidFill>
              </a:rPr>
              <a:t>Entreprenørskap og bedriftssamarbeid</a:t>
            </a:r>
          </a:p>
          <a:p>
            <a:pPr>
              <a:buFontTx/>
              <a:buChar char="-"/>
            </a:pPr>
            <a:r>
              <a:rPr lang="nb-NO" dirty="0">
                <a:solidFill>
                  <a:schemeClr val="tx1"/>
                </a:solidFill>
              </a:rPr>
              <a:t>Samarbeidslæring og deltakende pedagogikk</a:t>
            </a:r>
            <a:endParaRPr lang="nb-NO" b="1" dirty="0"/>
          </a:p>
          <a:p>
            <a:pPr>
              <a:buFontTx/>
              <a:buChar char="-"/>
            </a:pPr>
            <a:endParaRPr lang="nb-NO" dirty="0" smtClean="0">
              <a:solidFill>
                <a:schemeClr val="tx1"/>
              </a:solidFill>
            </a:endParaRPr>
          </a:p>
        </p:txBody>
      </p:sp>
    </p:spTree>
    <p:extLst>
      <p:ext uri="{BB962C8B-B14F-4D97-AF65-F5344CB8AC3E}">
        <p14:creationId xmlns:p14="http://schemas.microsoft.com/office/powerpoint/2010/main" val="24653163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b="1" dirty="0">
                <a:solidFill>
                  <a:srgbClr val="808000"/>
                </a:solidFill>
              </a:rPr>
              <a:t>Hvordan er MK som læringsarena?</a:t>
            </a:r>
          </a:p>
        </p:txBody>
      </p:sp>
      <p:sp>
        <p:nvSpPr>
          <p:cNvPr id="3" name="Plassholder for innhold 2"/>
          <p:cNvSpPr>
            <a:spLocks noGrp="1"/>
          </p:cNvSpPr>
          <p:nvPr>
            <p:ph idx="1"/>
          </p:nvPr>
        </p:nvSpPr>
        <p:spPr/>
        <p:txBody>
          <a:bodyPr/>
          <a:lstStyle/>
          <a:p>
            <a:pPr marL="0" indent="0">
              <a:buNone/>
            </a:pPr>
            <a:r>
              <a:rPr lang="nb-NO" b="1" dirty="0" smtClean="0">
                <a:solidFill>
                  <a:schemeClr val="tx1"/>
                </a:solidFill>
              </a:rPr>
              <a:t>Hva kjennetegner den typiske MK-lærer og elev?</a:t>
            </a:r>
          </a:p>
          <a:p>
            <a:pPr marL="0" indent="0">
              <a:buNone/>
            </a:pPr>
            <a:r>
              <a:rPr lang="nb-NO" b="1" dirty="0" smtClean="0"/>
              <a:t>Lærerrolla</a:t>
            </a:r>
            <a:r>
              <a:rPr lang="nb-NO" dirty="0" smtClean="0"/>
              <a:t> </a:t>
            </a:r>
            <a:r>
              <a:rPr lang="nb-NO" dirty="0" smtClean="0">
                <a:solidFill>
                  <a:schemeClr val="tx1"/>
                </a:solidFill>
              </a:rPr>
              <a:t>beskrevet som teamleder, medarbeider og veileder – fleksible og «unge» av elevene</a:t>
            </a:r>
          </a:p>
          <a:p>
            <a:pPr marL="0" indent="0">
              <a:buNone/>
            </a:pPr>
            <a:endParaRPr lang="nb-NO" dirty="0" smtClean="0"/>
          </a:p>
          <a:p>
            <a:pPr marL="0" indent="0">
              <a:buNone/>
            </a:pPr>
            <a:r>
              <a:rPr lang="nb-NO" b="1" dirty="0" smtClean="0"/>
              <a:t>Elevrolla</a:t>
            </a:r>
            <a:r>
              <a:rPr lang="nb-NO" dirty="0" smtClean="0"/>
              <a:t> </a:t>
            </a:r>
            <a:r>
              <a:rPr lang="nb-NO" dirty="0" smtClean="0">
                <a:solidFill>
                  <a:schemeClr val="tx1"/>
                </a:solidFill>
              </a:rPr>
              <a:t>beskrevet som selvstendig og kritisk, sosialt og faglig ansvarlig, målretta og kreativ, men også som ustrukturerte av lærere i andre fag</a:t>
            </a:r>
          </a:p>
        </p:txBody>
      </p:sp>
    </p:spTree>
    <p:extLst>
      <p:ext uri="{BB962C8B-B14F-4D97-AF65-F5344CB8AC3E}">
        <p14:creationId xmlns:p14="http://schemas.microsoft.com/office/powerpoint/2010/main" val="25778946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67544" y="908720"/>
            <a:ext cx="7948613" cy="990600"/>
          </a:xfrm>
        </p:spPr>
        <p:txBody>
          <a:bodyPr/>
          <a:lstStyle/>
          <a:p>
            <a:r>
              <a:rPr lang="nb-NO" b="1" dirty="0">
                <a:solidFill>
                  <a:srgbClr val="808000"/>
                </a:solidFill>
              </a:rPr>
              <a:t>Opplevd samfunnsnyttig kompetanse etter MK</a:t>
            </a:r>
            <a:r>
              <a:rPr lang="nb-NO" b="1" dirty="0" smtClean="0">
                <a:solidFill>
                  <a:srgbClr val="808000"/>
                </a:solidFill>
              </a:rPr>
              <a:t>?</a:t>
            </a:r>
            <a:endParaRPr lang="nb-NO" dirty="0"/>
          </a:p>
        </p:txBody>
      </p:sp>
      <p:sp>
        <p:nvSpPr>
          <p:cNvPr id="3" name="Plassholder for innhold 2"/>
          <p:cNvSpPr>
            <a:spLocks noGrp="1"/>
          </p:cNvSpPr>
          <p:nvPr>
            <p:ph idx="1"/>
          </p:nvPr>
        </p:nvSpPr>
        <p:spPr>
          <a:xfrm>
            <a:off x="492125" y="2204864"/>
            <a:ext cx="7948613" cy="3662536"/>
          </a:xfrm>
        </p:spPr>
        <p:txBody>
          <a:bodyPr/>
          <a:lstStyle/>
          <a:p>
            <a:pPr marL="0" indent="0">
              <a:buNone/>
            </a:pPr>
            <a:r>
              <a:rPr lang="nb-NO" dirty="0" smtClean="0">
                <a:solidFill>
                  <a:schemeClr val="tx1"/>
                </a:solidFill>
              </a:rPr>
              <a:t>Sosial kompetanse og selvstendighet</a:t>
            </a:r>
          </a:p>
          <a:p>
            <a:pPr marL="0" indent="0">
              <a:buNone/>
            </a:pPr>
            <a:r>
              <a:rPr lang="nb-NO" dirty="0" smtClean="0">
                <a:solidFill>
                  <a:schemeClr val="tx1"/>
                </a:solidFill>
              </a:rPr>
              <a:t>Arbeidslivsforståelse</a:t>
            </a:r>
          </a:p>
          <a:p>
            <a:pPr marL="0" indent="0">
              <a:buNone/>
            </a:pPr>
            <a:r>
              <a:rPr lang="nb-NO" dirty="0" smtClean="0">
                <a:solidFill>
                  <a:schemeClr val="tx1"/>
                </a:solidFill>
              </a:rPr>
              <a:t>Kreativ problemløsning</a:t>
            </a:r>
          </a:p>
          <a:p>
            <a:pPr marL="0" indent="0">
              <a:buNone/>
            </a:pPr>
            <a:r>
              <a:rPr lang="nb-NO" dirty="0" smtClean="0">
                <a:solidFill>
                  <a:schemeClr val="tx1"/>
                </a:solidFill>
              </a:rPr>
              <a:t>Kritisk samfunnsrefleksjon</a:t>
            </a:r>
          </a:p>
          <a:p>
            <a:pPr marL="0" indent="0">
              <a:buNone/>
            </a:pPr>
            <a:r>
              <a:rPr lang="nb-NO" dirty="0" smtClean="0">
                <a:solidFill>
                  <a:schemeClr val="tx1"/>
                </a:solidFill>
              </a:rPr>
              <a:t>Produksjonskompetanse</a:t>
            </a:r>
          </a:p>
          <a:p>
            <a:pPr marL="0" indent="0">
              <a:buNone/>
            </a:pPr>
            <a:r>
              <a:rPr lang="nb-NO" dirty="0" smtClean="0">
                <a:solidFill>
                  <a:schemeClr val="tx1"/>
                </a:solidFill>
              </a:rPr>
              <a:t>Digital/mediekompetanse</a:t>
            </a:r>
          </a:p>
          <a:p>
            <a:pPr marL="0" indent="0">
              <a:buNone/>
            </a:pPr>
            <a:endParaRPr lang="nb-NO" dirty="0" smtClean="0">
              <a:solidFill>
                <a:schemeClr val="tx1"/>
              </a:solidFill>
            </a:endParaRPr>
          </a:p>
        </p:txBody>
      </p:sp>
    </p:spTree>
    <p:extLst>
      <p:ext uri="{BB962C8B-B14F-4D97-AF65-F5344CB8AC3E}">
        <p14:creationId xmlns:p14="http://schemas.microsoft.com/office/powerpoint/2010/main" val="11393015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endParaRPr lang="en-US" b="1" dirty="0">
              <a:solidFill>
                <a:srgbClr val="808000"/>
              </a:solidFill>
            </a:endParaRPr>
          </a:p>
        </p:txBody>
      </p:sp>
      <p:sp>
        <p:nvSpPr>
          <p:cNvPr id="3" name="Plassholder for innhold 2"/>
          <p:cNvSpPr>
            <a:spLocks noGrp="1"/>
          </p:cNvSpPr>
          <p:nvPr>
            <p:ph idx="1"/>
          </p:nvPr>
        </p:nvSpPr>
        <p:spPr/>
        <p:txBody>
          <a:bodyPr/>
          <a:lstStyle/>
          <a:p>
            <a:endParaRPr lang="en-US" dirty="0" smtClean="0"/>
          </a:p>
          <a:p>
            <a:pPr marL="0" indent="0" algn="ctr">
              <a:buNone/>
            </a:pPr>
            <a:r>
              <a:rPr lang="en-US" sz="3600" b="1" dirty="0" err="1">
                <a:solidFill>
                  <a:schemeClr val="tx1"/>
                </a:solidFill>
              </a:rPr>
              <a:t>Hvordan</a:t>
            </a:r>
            <a:r>
              <a:rPr lang="en-US" sz="3600" b="1" dirty="0">
                <a:solidFill>
                  <a:schemeClr val="tx1"/>
                </a:solidFill>
              </a:rPr>
              <a:t> </a:t>
            </a:r>
            <a:r>
              <a:rPr lang="en-US" sz="3600" b="1" dirty="0" err="1">
                <a:solidFill>
                  <a:schemeClr val="tx1"/>
                </a:solidFill>
              </a:rPr>
              <a:t>henger</a:t>
            </a:r>
            <a:r>
              <a:rPr lang="en-US" sz="3600" b="1" dirty="0">
                <a:solidFill>
                  <a:schemeClr val="tx1"/>
                </a:solidFill>
              </a:rPr>
              <a:t> </a:t>
            </a:r>
            <a:r>
              <a:rPr lang="en-US" sz="3600" b="1" dirty="0" err="1">
                <a:solidFill>
                  <a:schemeClr val="tx1"/>
                </a:solidFill>
              </a:rPr>
              <a:t>dette</a:t>
            </a:r>
            <a:r>
              <a:rPr lang="en-US" sz="3600" b="1" dirty="0">
                <a:solidFill>
                  <a:schemeClr val="tx1"/>
                </a:solidFill>
              </a:rPr>
              <a:t> </a:t>
            </a:r>
            <a:r>
              <a:rPr lang="en-US" sz="3600" b="1" dirty="0" err="1">
                <a:solidFill>
                  <a:schemeClr val="tx1"/>
                </a:solidFill>
              </a:rPr>
              <a:t>sammen</a:t>
            </a:r>
            <a:r>
              <a:rPr lang="en-US" sz="3600" b="1" dirty="0">
                <a:solidFill>
                  <a:schemeClr val="tx1"/>
                </a:solidFill>
              </a:rPr>
              <a:t> med </a:t>
            </a:r>
            <a:r>
              <a:rPr lang="en-US" sz="3600" b="1" dirty="0" err="1">
                <a:solidFill>
                  <a:schemeClr val="tx1"/>
                </a:solidFill>
              </a:rPr>
              <a:t>Stortingsmelding</a:t>
            </a:r>
            <a:r>
              <a:rPr lang="en-US" sz="3600" b="1" dirty="0">
                <a:solidFill>
                  <a:schemeClr val="tx1"/>
                </a:solidFill>
              </a:rPr>
              <a:t> </a:t>
            </a:r>
            <a:r>
              <a:rPr lang="en-US" sz="3600" b="1" dirty="0" smtClean="0">
                <a:solidFill>
                  <a:schemeClr val="tx1"/>
                </a:solidFill>
              </a:rPr>
              <a:t>20?</a:t>
            </a:r>
            <a:endParaRPr lang="en-US" sz="3600" dirty="0">
              <a:solidFill>
                <a:schemeClr val="tx1"/>
              </a:solidFill>
            </a:endParaRPr>
          </a:p>
        </p:txBody>
      </p:sp>
    </p:spTree>
    <p:extLst>
      <p:ext uri="{BB962C8B-B14F-4D97-AF65-F5344CB8AC3E}">
        <p14:creationId xmlns:p14="http://schemas.microsoft.com/office/powerpoint/2010/main" val="1785911235"/>
      </p:ext>
    </p:extLst>
  </p:cSld>
  <p:clrMapOvr>
    <a:masterClrMapping/>
  </p:clrMapOvr>
  <p:transition>
    <p:randomBa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Før Kunnskapsløftet:</a:t>
            </a:r>
            <a:endParaRPr lang="nb-NO" dirty="0"/>
          </a:p>
        </p:txBody>
      </p:sp>
      <p:sp>
        <p:nvSpPr>
          <p:cNvPr id="3" name="Plassholder for innhold 2"/>
          <p:cNvSpPr>
            <a:spLocks noGrp="1"/>
          </p:cNvSpPr>
          <p:nvPr>
            <p:ph idx="1"/>
          </p:nvPr>
        </p:nvSpPr>
        <p:spPr/>
        <p:txBody>
          <a:bodyPr/>
          <a:lstStyle/>
          <a:p>
            <a:pPr marL="0" indent="0">
              <a:buNone/>
            </a:pPr>
            <a:r>
              <a:rPr lang="nb-NO" sz="2400" dirty="0" smtClean="0">
                <a:solidFill>
                  <a:schemeClr val="tx1"/>
                </a:solidFill>
              </a:rPr>
              <a:t>Utviklingen mot et mer </a:t>
            </a:r>
            <a:r>
              <a:rPr lang="nb-NO" b="1" dirty="0">
                <a:solidFill>
                  <a:srgbClr val="808000"/>
                </a:solidFill>
              </a:rPr>
              <a:t>kunnskapsdrevet samfunn </a:t>
            </a:r>
            <a:r>
              <a:rPr lang="nb-NO" sz="2400" dirty="0" smtClean="0">
                <a:solidFill>
                  <a:schemeClr val="tx1"/>
                </a:solidFill>
              </a:rPr>
              <a:t>berører skolen på flere måter. For det første vil det bli stilt økte krav til </a:t>
            </a:r>
            <a:r>
              <a:rPr lang="nb-NO" b="1" dirty="0" smtClean="0">
                <a:solidFill>
                  <a:srgbClr val="808000"/>
                </a:solidFill>
              </a:rPr>
              <a:t>skolene som </a:t>
            </a:r>
            <a:r>
              <a:rPr lang="nb-NO" b="1" dirty="0">
                <a:solidFill>
                  <a:srgbClr val="808000"/>
                </a:solidFill>
              </a:rPr>
              <a:t>lærende organisasjoner</a:t>
            </a:r>
            <a:r>
              <a:rPr lang="nb-NO" sz="2400" dirty="0" smtClean="0">
                <a:solidFill>
                  <a:schemeClr val="tx1"/>
                </a:solidFill>
              </a:rPr>
              <a:t>. […] </a:t>
            </a:r>
          </a:p>
          <a:p>
            <a:pPr marL="0" indent="0">
              <a:buNone/>
            </a:pPr>
            <a:endParaRPr lang="nb-NO" sz="1800" dirty="0" smtClean="0">
              <a:solidFill>
                <a:schemeClr val="tx1"/>
              </a:solidFill>
            </a:endParaRPr>
          </a:p>
          <a:p>
            <a:pPr marL="0" indent="0">
              <a:buNone/>
            </a:pPr>
            <a:r>
              <a:rPr lang="nb-NO" sz="2400" dirty="0" smtClean="0">
                <a:solidFill>
                  <a:schemeClr val="tx1"/>
                </a:solidFill>
              </a:rPr>
              <a:t>Kompetansen må utvikles, deles og tilpasses organisasjonens behov. Det betyr igjen at det er</a:t>
            </a:r>
            <a:r>
              <a:rPr lang="nb-NO" sz="2400" b="1" dirty="0" smtClean="0">
                <a:solidFill>
                  <a:srgbClr val="808000"/>
                </a:solidFill>
              </a:rPr>
              <a:t> </a:t>
            </a:r>
            <a:r>
              <a:rPr lang="nb-NO" b="1" dirty="0">
                <a:solidFill>
                  <a:srgbClr val="808000"/>
                </a:solidFill>
              </a:rPr>
              <a:t>behov for å løse opp i tradisjonelle strukturer og arbeidsmåter </a:t>
            </a:r>
            <a:r>
              <a:rPr lang="nb-NO" b="1" dirty="0" smtClean="0">
                <a:solidFill>
                  <a:srgbClr val="808000"/>
                </a:solidFill>
              </a:rPr>
              <a:t>på skolene</a:t>
            </a:r>
            <a:r>
              <a:rPr lang="nb-NO" sz="2400" dirty="0" smtClean="0">
                <a:solidFill>
                  <a:schemeClr val="tx1"/>
                </a:solidFill>
              </a:rPr>
              <a:t>. </a:t>
            </a:r>
            <a:br>
              <a:rPr lang="nb-NO" sz="2400" dirty="0" smtClean="0">
                <a:solidFill>
                  <a:schemeClr val="tx1"/>
                </a:solidFill>
              </a:rPr>
            </a:br>
            <a:r>
              <a:rPr lang="nb-NO" sz="2400" dirty="0" smtClean="0">
                <a:solidFill>
                  <a:schemeClr val="tx1"/>
                </a:solidFill>
              </a:rPr>
              <a:t/>
            </a:r>
            <a:br>
              <a:rPr lang="nb-NO" sz="2400" dirty="0" smtClean="0">
                <a:solidFill>
                  <a:schemeClr val="tx1"/>
                </a:solidFill>
              </a:rPr>
            </a:br>
            <a:r>
              <a:rPr lang="nb-NO" sz="1600" dirty="0" smtClean="0">
                <a:solidFill>
                  <a:schemeClr val="tx1"/>
                </a:solidFill>
              </a:rPr>
              <a:t>(</a:t>
            </a:r>
            <a:r>
              <a:rPr lang="nb-NO" sz="1600" i="1" dirty="0" smtClean="0">
                <a:solidFill>
                  <a:schemeClr val="tx1"/>
                </a:solidFill>
              </a:rPr>
              <a:t>Kultur </a:t>
            </a:r>
            <a:r>
              <a:rPr lang="nb-NO" sz="1600" i="1" dirty="0">
                <a:solidFill>
                  <a:schemeClr val="tx1"/>
                </a:solidFill>
              </a:rPr>
              <a:t>for </a:t>
            </a:r>
            <a:r>
              <a:rPr lang="nb-NO" sz="1600" i="1" dirty="0" smtClean="0">
                <a:solidFill>
                  <a:schemeClr val="tx1"/>
                </a:solidFill>
              </a:rPr>
              <a:t>læring</a:t>
            </a:r>
            <a:r>
              <a:rPr lang="nb-NO" sz="1600" dirty="0" smtClean="0">
                <a:solidFill>
                  <a:schemeClr val="tx1"/>
                </a:solidFill>
              </a:rPr>
              <a:t>. Utdannings- og forskningsdepartementet, 2003-2004 s. 23).</a:t>
            </a:r>
            <a:endParaRPr lang="nb-NO" sz="1600" dirty="0">
              <a:solidFill>
                <a:schemeClr val="tx1"/>
              </a:solidFill>
            </a:endParaRPr>
          </a:p>
        </p:txBody>
      </p:sp>
    </p:spTree>
    <p:extLst>
      <p:ext uri="{BB962C8B-B14F-4D97-AF65-F5344CB8AC3E}">
        <p14:creationId xmlns:p14="http://schemas.microsoft.com/office/powerpoint/2010/main" val="22062493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Hva er et kunnskapsdrevet samfunn?</a:t>
            </a:r>
            <a:endParaRPr lang="nb-NO" dirty="0"/>
          </a:p>
        </p:txBody>
      </p:sp>
      <p:sp>
        <p:nvSpPr>
          <p:cNvPr id="3" name="Plassholder for innhold 2"/>
          <p:cNvSpPr>
            <a:spLocks noGrp="1"/>
          </p:cNvSpPr>
          <p:nvPr>
            <p:ph idx="1"/>
          </p:nvPr>
        </p:nvSpPr>
        <p:spPr/>
        <p:txBody>
          <a:bodyPr/>
          <a:lstStyle/>
          <a:p>
            <a:r>
              <a:rPr lang="en-US" dirty="0" err="1" smtClean="0">
                <a:latin typeface="+mj-lt"/>
              </a:rPr>
              <a:t>Fleksibelt</a:t>
            </a:r>
            <a:r>
              <a:rPr lang="en-US" dirty="0" smtClean="0">
                <a:latin typeface="+mj-lt"/>
              </a:rPr>
              <a:t> </a:t>
            </a:r>
            <a:r>
              <a:rPr lang="en-US" dirty="0" err="1" smtClean="0">
                <a:latin typeface="+mj-lt"/>
              </a:rPr>
              <a:t>og</a:t>
            </a:r>
            <a:r>
              <a:rPr lang="en-US" dirty="0" smtClean="0">
                <a:latin typeface="+mj-lt"/>
              </a:rPr>
              <a:t> </a:t>
            </a:r>
            <a:r>
              <a:rPr lang="en-US" dirty="0" err="1" smtClean="0">
                <a:latin typeface="+mj-lt"/>
              </a:rPr>
              <a:t>dynamisk</a:t>
            </a:r>
            <a:r>
              <a:rPr lang="en-US" dirty="0" smtClean="0">
                <a:latin typeface="+mj-lt"/>
              </a:rPr>
              <a:t> </a:t>
            </a:r>
            <a:r>
              <a:rPr lang="en-US" dirty="0" err="1" smtClean="0">
                <a:latin typeface="+mj-lt"/>
              </a:rPr>
              <a:t>arbeidsmarked</a:t>
            </a:r>
            <a:endParaRPr lang="en-US" dirty="0" smtClean="0">
              <a:latin typeface="+mj-lt"/>
            </a:endParaRPr>
          </a:p>
          <a:p>
            <a:r>
              <a:rPr lang="en-US" dirty="0" err="1" smtClean="0">
                <a:latin typeface="+mj-lt"/>
              </a:rPr>
              <a:t>Lærende</a:t>
            </a:r>
            <a:r>
              <a:rPr lang="en-US" dirty="0" smtClean="0">
                <a:latin typeface="+mj-lt"/>
              </a:rPr>
              <a:t> </a:t>
            </a:r>
            <a:r>
              <a:rPr lang="en-US" dirty="0" err="1" smtClean="0">
                <a:latin typeface="+mj-lt"/>
              </a:rPr>
              <a:t>organisasjoner</a:t>
            </a:r>
            <a:r>
              <a:rPr lang="en-US" dirty="0" smtClean="0">
                <a:latin typeface="+mj-lt"/>
              </a:rPr>
              <a:t> (</a:t>
            </a:r>
            <a:r>
              <a:rPr lang="en-US" dirty="0" err="1" smtClean="0">
                <a:latin typeface="+mj-lt"/>
              </a:rPr>
              <a:t>Kvalitetsarbeid</a:t>
            </a:r>
            <a:r>
              <a:rPr lang="en-US" dirty="0" smtClean="0">
                <a:latin typeface="+mj-lt"/>
              </a:rPr>
              <a:t>)</a:t>
            </a:r>
          </a:p>
          <a:p>
            <a:r>
              <a:rPr lang="en-US" dirty="0" err="1" smtClean="0">
                <a:latin typeface="+mj-lt"/>
              </a:rPr>
              <a:t>Selvstyrte</a:t>
            </a:r>
            <a:r>
              <a:rPr lang="en-US" dirty="0" smtClean="0">
                <a:latin typeface="+mj-lt"/>
              </a:rPr>
              <a:t> </a:t>
            </a:r>
            <a:r>
              <a:rPr lang="en-US" dirty="0" err="1" smtClean="0">
                <a:latin typeface="+mj-lt"/>
              </a:rPr>
              <a:t>arbeidsgrupper</a:t>
            </a:r>
            <a:endParaRPr lang="en-US" dirty="0" smtClean="0">
              <a:latin typeface="+mj-lt"/>
            </a:endParaRPr>
          </a:p>
          <a:p>
            <a:r>
              <a:rPr lang="en-US" dirty="0" err="1" smtClean="0">
                <a:latin typeface="+mj-lt"/>
              </a:rPr>
              <a:t>Målstyring</a:t>
            </a:r>
            <a:endParaRPr lang="en-US" dirty="0" smtClean="0">
              <a:latin typeface="+mj-lt"/>
            </a:endParaRPr>
          </a:p>
          <a:p>
            <a:r>
              <a:rPr lang="en-US" dirty="0" err="1" smtClean="0">
                <a:latin typeface="+mj-lt"/>
              </a:rPr>
              <a:t>Kreativitet</a:t>
            </a:r>
            <a:endParaRPr lang="en-US" dirty="0" smtClean="0">
              <a:latin typeface="+mj-lt"/>
            </a:endParaRPr>
          </a:p>
          <a:p>
            <a:r>
              <a:rPr lang="en-US" dirty="0" err="1" smtClean="0">
                <a:latin typeface="+mj-lt"/>
              </a:rPr>
              <a:t>Relasjonelt</a:t>
            </a:r>
            <a:r>
              <a:rPr lang="en-US" dirty="0" smtClean="0">
                <a:latin typeface="+mj-lt"/>
              </a:rPr>
              <a:t> </a:t>
            </a:r>
            <a:r>
              <a:rPr lang="en-US" dirty="0" err="1" smtClean="0">
                <a:latin typeface="+mj-lt"/>
              </a:rPr>
              <a:t>og</a:t>
            </a:r>
            <a:r>
              <a:rPr lang="en-US" dirty="0" smtClean="0">
                <a:latin typeface="+mj-lt"/>
              </a:rPr>
              <a:t> </a:t>
            </a:r>
            <a:r>
              <a:rPr lang="en-US" dirty="0" err="1" smtClean="0">
                <a:latin typeface="+mj-lt"/>
              </a:rPr>
              <a:t>kontekstuelt</a:t>
            </a:r>
            <a:r>
              <a:rPr lang="en-US" dirty="0" smtClean="0">
                <a:latin typeface="+mj-lt"/>
              </a:rPr>
              <a:t> – den </a:t>
            </a:r>
            <a:r>
              <a:rPr lang="en-US" dirty="0" err="1" smtClean="0">
                <a:latin typeface="+mj-lt"/>
              </a:rPr>
              <a:t>vanskelige</a:t>
            </a:r>
            <a:r>
              <a:rPr lang="en-US" dirty="0" smtClean="0">
                <a:latin typeface="+mj-lt"/>
              </a:rPr>
              <a:t> </a:t>
            </a:r>
            <a:r>
              <a:rPr lang="en-US" dirty="0" err="1" smtClean="0">
                <a:latin typeface="+mj-lt"/>
              </a:rPr>
              <a:t>samhandlingen</a:t>
            </a:r>
            <a:endParaRPr lang="en-US" dirty="0" smtClean="0">
              <a:latin typeface="+mj-lt"/>
            </a:endParaRPr>
          </a:p>
          <a:p>
            <a:r>
              <a:rPr lang="en-US" dirty="0" err="1" smtClean="0">
                <a:latin typeface="+mj-lt"/>
              </a:rPr>
              <a:t>Myndiggjøring</a:t>
            </a:r>
            <a:r>
              <a:rPr lang="en-US" dirty="0" smtClean="0">
                <a:latin typeface="+mj-lt"/>
              </a:rPr>
              <a:t>: </a:t>
            </a:r>
            <a:r>
              <a:rPr lang="en-US" dirty="0" err="1" smtClean="0">
                <a:latin typeface="+mj-lt"/>
              </a:rPr>
              <a:t>Individuelt</a:t>
            </a:r>
            <a:r>
              <a:rPr lang="en-US" dirty="0" smtClean="0">
                <a:latin typeface="+mj-lt"/>
              </a:rPr>
              <a:t> </a:t>
            </a:r>
            <a:r>
              <a:rPr lang="en-US" dirty="0" err="1" smtClean="0">
                <a:latin typeface="+mj-lt"/>
              </a:rPr>
              <a:t>og</a:t>
            </a:r>
            <a:r>
              <a:rPr lang="en-US" dirty="0" smtClean="0">
                <a:latin typeface="+mj-lt"/>
              </a:rPr>
              <a:t> </a:t>
            </a:r>
            <a:r>
              <a:rPr lang="en-US" dirty="0" err="1" smtClean="0">
                <a:latin typeface="+mj-lt"/>
              </a:rPr>
              <a:t>kollektivt</a:t>
            </a:r>
            <a:r>
              <a:rPr lang="en-US" dirty="0" smtClean="0">
                <a:latin typeface="+mj-lt"/>
              </a:rPr>
              <a:t> </a:t>
            </a:r>
            <a:r>
              <a:rPr lang="en-US" dirty="0" err="1" smtClean="0">
                <a:latin typeface="+mj-lt"/>
              </a:rPr>
              <a:t>ansvar</a:t>
            </a:r>
            <a:endParaRPr lang="en-US" dirty="0" smtClean="0">
              <a:latin typeface="+mj-lt"/>
            </a:endParaRPr>
          </a:p>
          <a:p>
            <a:r>
              <a:rPr lang="nb-NO" dirty="0" err="1"/>
              <a:t>e</a:t>
            </a:r>
            <a:r>
              <a:rPr lang="nb-NO" dirty="0" err="1" smtClean="0"/>
              <a:t>tc</a:t>
            </a:r>
            <a:endParaRPr lang="nb-NO" dirty="0"/>
          </a:p>
        </p:txBody>
      </p:sp>
      <p:sp>
        <p:nvSpPr>
          <p:cNvPr id="4" name="TekstSylinder 3"/>
          <p:cNvSpPr txBox="1"/>
          <p:nvPr/>
        </p:nvSpPr>
        <p:spPr>
          <a:xfrm>
            <a:off x="1292600" y="6397297"/>
            <a:ext cx="6686254" cy="594009"/>
          </a:xfrm>
          <a:prstGeom prst="rect">
            <a:avLst/>
          </a:prstGeom>
          <a:noFill/>
        </p:spPr>
        <p:txBody>
          <a:bodyPr wrap="none" rtlCol="0">
            <a:spAutoFit/>
          </a:bodyPr>
          <a:lstStyle/>
          <a:p>
            <a:r>
              <a:rPr lang="nb-NO" sz="1200" dirty="0"/>
              <a:t>Henta fra evalueringene av Kunnskapsløftet presentert 31.10.2012: </a:t>
            </a:r>
            <a:r>
              <a:rPr lang="nb-NO" sz="1200" dirty="0" smtClean="0"/>
              <a:t/>
            </a:r>
            <a:br>
              <a:rPr lang="nb-NO" sz="1200" dirty="0" smtClean="0"/>
            </a:br>
            <a:r>
              <a:rPr lang="nb-NO" sz="1200" dirty="0" smtClean="0"/>
              <a:t>http</a:t>
            </a:r>
            <a:r>
              <a:rPr lang="nb-NO" sz="1200" dirty="0"/>
              <a:t>://www.udir.no/Tilstand/Evaluering-av-Kunnskapsloftet/presentasjoner-sluttkonferanse-evakl</a:t>
            </a:r>
            <a:r>
              <a:rPr lang="nb-NO" sz="1000" dirty="0"/>
              <a:t>/</a:t>
            </a:r>
          </a:p>
          <a:p>
            <a:endParaRPr lang="nb-NO" sz="1000" dirty="0"/>
          </a:p>
        </p:txBody>
      </p:sp>
    </p:spTree>
    <p:extLst>
      <p:ext uri="{BB962C8B-B14F-4D97-AF65-F5344CB8AC3E}">
        <p14:creationId xmlns:p14="http://schemas.microsoft.com/office/powerpoint/2010/main" val="19108463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Kunnskapsdrevet = skapende</a:t>
            </a:r>
            <a:endParaRPr lang="nb-NO" dirty="0"/>
          </a:p>
        </p:txBody>
      </p:sp>
      <p:sp>
        <p:nvSpPr>
          <p:cNvPr id="3" name="Plassholder for innhold 2"/>
          <p:cNvSpPr>
            <a:spLocks noGrp="1"/>
          </p:cNvSpPr>
          <p:nvPr>
            <p:ph idx="1"/>
          </p:nvPr>
        </p:nvSpPr>
        <p:spPr/>
        <p:txBody>
          <a:bodyPr/>
          <a:lstStyle/>
          <a:p>
            <a:pPr marL="0" indent="0">
              <a:buNone/>
            </a:pPr>
            <a:r>
              <a:rPr lang="nb-NO" b="1" dirty="0" smtClean="0">
                <a:solidFill>
                  <a:srgbClr val="808000"/>
                </a:solidFill>
              </a:rPr>
              <a:t>Skapende samfunn</a:t>
            </a:r>
            <a:r>
              <a:rPr lang="nb-NO" sz="2400" b="1" dirty="0" smtClean="0">
                <a:solidFill>
                  <a:srgbClr val="808000"/>
                </a:solidFill>
              </a:rPr>
              <a:t> </a:t>
            </a:r>
            <a:r>
              <a:rPr lang="nb-NO" sz="2400" dirty="0" smtClean="0">
                <a:solidFill>
                  <a:schemeClr val="tx1"/>
                </a:solidFill>
              </a:rPr>
              <a:t>er samfunn som verdsetter </a:t>
            </a:r>
            <a:r>
              <a:rPr lang="nb-NO" b="1" dirty="0">
                <a:solidFill>
                  <a:srgbClr val="808000"/>
                </a:solidFill>
              </a:rPr>
              <a:t>nysgjerrighet, kunnskapstørst og skapertrang</a:t>
            </a:r>
            <a:r>
              <a:rPr lang="nb-NO" dirty="0" smtClean="0">
                <a:solidFill>
                  <a:schemeClr val="tx1"/>
                </a:solidFill>
              </a:rPr>
              <a:t>. </a:t>
            </a:r>
          </a:p>
          <a:p>
            <a:pPr marL="0" indent="0">
              <a:buNone/>
            </a:pPr>
            <a:r>
              <a:rPr lang="nb-NO" sz="2400" dirty="0" smtClean="0">
                <a:solidFill>
                  <a:schemeClr val="tx1"/>
                </a:solidFill>
              </a:rPr>
              <a:t>[…]</a:t>
            </a:r>
            <a:r>
              <a:rPr lang="nb-NO" sz="2400" dirty="0" smtClean="0"/>
              <a:t> </a:t>
            </a:r>
          </a:p>
          <a:p>
            <a:pPr marL="0" indent="0">
              <a:buNone/>
            </a:pPr>
            <a:endParaRPr lang="nb-NO" b="1" dirty="0" smtClean="0">
              <a:solidFill>
                <a:srgbClr val="808000"/>
              </a:solidFill>
            </a:endParaRPr>
          </a:p>
          <a:p>
            <a:pPr marL="0" indent="0">
              <a:buNone/>
            </a:pPr>
            <a:r>
              <a:rPr lang="nb-NO" b="1" dirty="0" smtClean="0">
                <a:solidFill>
                  <a:srgbClr val="808000"/>
                </a:solidFill>
              </a:rPr>
              <a:t>Skapende mennesker </a:t>
            </a:r>
            <a:r>
              <a:rPr lang="nb-NO" sz="2400" dirty="0" smtClean="0">
                <a:solidFill>
                  <a:schemeClr val="tx1"/>
                </a:solidFill>
              </a:rPr>
              <a:t>er mennesker som </a:t>
            </a:r>
            <a:r>
              <a:rPr lang="nb-NO" b="1" dirty="0">
                <a:solidFill>
                  <a:srgbClr val="808000"/>
                </a:solidFill>
              </a:rPr>
              <a:t>deler</a:t>
            </a:r>
            <a:r>
              <a:rPr lang="nb-NO" b="1" dirty="0" smtClean="0">
                <a:solidFill>
                  <a:srgbClr val="808000"/>
                </a:solidFill>
              </a:rPr>
              <a:t/>
            </a:r>
            <a:br>
              <a:rPr lang="nb-NO" b="1" dirty="0" smtClean="0">
                <a:solidFill>
                  <a:srgbClr val="808000"/>
                </a:solidFill>
              </a:rPr>
            </a:br>
            <a:r>
              <a:rPr lang="nb-NO" b="1" dirty="0" smtClean="0">
                <a:solidFill>
                  <a:srgbClr val="808000"/>
                </a:solidFill>
              </a:rPr>
              <a:t>innsikter og erfaringer </a:t>
            </a:r>
            <a:r>
              <a:rPr lang="nb-NO" sz="2400" dirty="0" smtClean="0">
                <a:solidFill>
                  <a:schemeClr val="tx1"/>
                </a:solidFill>
              </a:rPr>
              <a:t>og bruker sin </a:t>
            </a:r>
            <a:r>
              <a:rPr lang="nb-NO" b="1" dirty="0">
                <a:solidFill>
                  <a:srgbClr val="808000"/>
                </a:solidFill>
              </a:rPr>
              <a:t>kreativitet</a:t>
            </a:r>
            <a:r>
              <a:rPr lang="nb-NO" dirty="0" smtClean="0">
                <a:solidFill>
                  <a:schemeClr val="tx1"/>
                </a:solidFill>
              </a:rPr>
              <a:t> </a:t>
            </a:r>
            <a:r>
              <a:rPr lang="nb-NO" sz="2400" dirty="0" smtClean="0">
                <a:solidFill>
                  <a:schemeClr val="tx1"/>
                </a:solidFill>
              </a:rPr>
              <a:t>til</a:t>
            </a:r>
            <a:br>
              <a:rPr lang="nb-NO" sz="2400" dirty="0" smtClean="0">
                <a:solidFill>
                  <a:schemeClr val="tx1"/>
                </a:solidFill>
              </a:rPr>
            </a:br>
            <a:r>
              <a:rPr lang="nb-NO" sz="2400" dirty="0" smtClean="0">
                <a:solidFill>
                  <a:schemeClr val="tx1"/>
                </a:solidFill>
              </a:rPr>
              <a:t>å få frem nye og bedre løsninger. </a:t>
            </a:r>
          </a:p>
          <a:p>
            <a:pPr marL="0" indent="0">
              <a:buNone/>
            </a:pPr>
            <a:endParaRPr lang="nn-NO" sz="1400" i="1" dirty="0" smtClean="0">
              <a:solidFill>
                <a:schemeClr val="tx1"/>
              </a:solidFill>
            </a:endParaRPr>
          </a:p>
          <a:p>
            <a:pPr marL="0" indent="0">
              <a:buNone/>
            </a:pPr>
            <a:r>
              <a:rPr lang="nn-NO" sz="1400" i="1" dirty="0" smtClean="0">
                <a:solidFill>
                  <a:schemeClr val="tx1"/>
                </a:solidFill>
              </a:rPr>
              <a:t>(Et </a:t>
            </a:r>
            <a:r>
              <a:rPr lang="nn-NO" sz="1400" i="1" dirty="0" err="1" smtClean="0">
                <a:solidFill>
                  <a:schemeClr val="tx1"/>
                </a:solidFill>
              </a:rPr>
              <a:t>nyskapende</a:t>
            </a:r>
            <a:r>
              <a:rPr lang="nn-NO" sz="1400" i="1" dirty="0" smtClean="0">
                <a:solidFill>
                  <a:schemeClr val="tx1"/>
                </a:solidFill>
              </a:rPr>
              <a:t> og bærekraftig Norge</a:t>
            </a:r>
            <a:r>
              <a:rPr lang="nn-NO" sz="1400" dirty="0" smtClean="0">
                <a:solidFill>
                  <a:schemeClr val="tx1"/>
                </a:solidFill>
              </a:rPr>
              <a:t>. Nærings- og handelsdepartementet, 2008-2009)</a:t>
            </a:r>
            <a:endParaRPr lang="nb-NO" sz="1400" dirty="0">
              <a:solidFill>
                <a:schemeClr val="tx1"/>
              </a:solidFill>
            </a:endParaRPr>
          </a:p>
        </p:txBody>
      </p:sp>
    </p:spTree>
    <p:extLst>
      <p:ext uri="{BB962C8B-B14F-4D97-AF65-F5344CB8AC3E}">
        <p14:creationId xmlns:p14="http://schemas.microsoft.com/office/powerpoint/2010/main" val="14161850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92125" y="609601"/>
            <a:ext cx="7948613" cy="1523256"/>
          </a:xfrm>
        </p:spPr>
        <p:txBody>
          <a:bodyPr/>
          <a:lstStyle/>
          <a:p>
            <a:r>
              <a:rPr lang="nb-NO" dirty="0" smtClean="0"/>
              <a:t>Hvordan skaper man skapende mennesker?</a:t>
            </a:r>
            <a:endParaRPr lang="nb-NO" dirty="0"/>
          </a:p>
        </p:txBody>
      </p:sp>
      <p:sp>
        <p:nvSpPr>
          <p:cNvPr id="2" name="Plassholder for innhold 1"/>
          <p:cNvSpPr>
            <a:spLocks noGrp="1"/>
          </p:cNvSpPr>
          <p:nvPr>
            <p:ph idx="1"/>
          </p:nvPr>
        </p:nvSpPr>
        <p:spPr>
          <a:xfrm>
            <a:off x="467544" y="2276872"/>
            <a:ext cx="8236645" cy="4114800"/>
          </a:xfrm>
        </p:spPr>
        <p:txBody>
          <a:bodyPr/>
          <a:lstStyle/>
          <a:p>
            <a:r>
              <a:rPr lang="nb-NO" b="1" dirty="0" smtClean="0"/>
              <a:t>Nysgjerrige</a:t>
            </a:r>
          </a:p>
          <a:p>
            <a:r>
              <a:rPr lang="nb-NO" b="1" dirty="0" smtClean="0"/>
              <a:t>Kunnskapstørste</a:t>
            </a:r>
          </a:p>
          <a:p>
            <a:r>
              <a:rPr lang="nb-NO" b="1" dirty="0" smtClean="0"/>
              <a:t>Delende</a:t>
            </a:r>
          </a:p>
          <a:p>
            <a:r>
              <a:rPr lang="nb-NO" b="1" dirty="0" smtClean="0"/>
              <a:t>Kreative</a:t>
            </a:r>
          </a:p>
          <a:p>
            <a:r>
              <a:rPr lang="nb-NO" b="1" dirty="0" smtClean="0"/>
              <a:t>Med skapertrang?</a:t>
            </a:r>
          </a:p>
          <a:p>
            <a:pPr marL="0" indent="0">
              <a:buNone/>
            </a:pPr>
            <a:r>
              <a:rPr lang="nb-NO" sz="3600" dirty="0" smtClean="0">
                <a:solidFill>
                  <a:schemeClr val="tx1"/>
                </a:solidFill>
                <a:latin typeface="+mj-lt"/>
              </a:rPr>
              <a:t>Måler vi dette i norsk skole?</a:t>
            </a:r>
          </a:p>
          <a:p>
            <a:pPr marL="0" indent="0">
              <a:buNone/>
            </a:pPr>
            <a:r>
              <a:rPr lang="nb-NO" sz="3600" dirty="0" smtClean="0">
                <a:solidFill>
                  <a:schemeClr val="tx1"/>
                </a:solidFill>
                <a:latin typeface="+mj-lt"/>
              </a:rPr>
              <a:t>Og utdanner vi dem?</a:t>
            </a:r>
            <a:endParaRPr lang="nb-NO" sz="3600" dirty="0">
              <a:solidFill>
                <a:schemeClr val="tx1"/>
              </a:solidFill>
              <a:latin typeface="+mj-lt"/>
            </a:endParaRPr>
          </a:p>
        </p:txBody>
      </p:sp>
    </p:spTree>
    <p:extLst>
      <p:ext uri="{BB962C8B-B14F-4D97-AF65-F5344CB8AC3E}">
        <p14:creationId xmlns:p14="http://schemas.microsoft.com/office/powerpoint/2010/main" val="23849434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67544" y="764704"/>
            <a:ext cx="7948613" cy="990600"/>
          </a:xfrm>
        </p:spPr>
        <p:txBody>
          <a:bodyPr/>
          <a:lstStyle/>
          <a:p>
            <a:r>
              <a:rPr lang="nb-NO" dirty="0">
                <a:solidFill>
                  <a:srgbClr val="808000"/>
                </a:solidFill>
              </a:rPr>
              <a:t>Hva sier </a:t>
            </a:r>
            <a:r>
              <a:rPr lang="nb-NO" dirty="0" smtClean="0">
                <a:solidFill>
                  <a:srgbClr val="808000"/>
                </a:solidFill>
              </a:rPr>
              <a:t>forskerne i evalueringene </a:t>
            </a:r>
            <a:r>
              <a:rPr lang="nb-NO" dirty="0">
                <a:solidFill>
                  <a:srgbClr val="808000"/>
                </a:solidFill>
              </a:rPr>
              <a:t>av Kunnskapsløftet</a:t>
            </a:r>
            <a:r>
              <a:rPr lang="nb-NO" dirty="0" smtClean="0">
                <a:solidFill>
                  <a:srgbClr val="808000"/>
                </a:solidFill>
              </a:rPr>
              <a:t>?</a:t>
            </a:r>
            <a:endParaRPr lang="nb-NO" dirty="0">
              <a:solidFill>
                <a:srgbClr val="808000"/>
              </a:solidFill>
            </a:endParaRPr>
          </a:p>
        </p:txBody>
      </p:sp>
      <p:sp>
        <p:nvSpPr>
          <p:cNvPr id="3" name="Plassholder for innhold 2"/>
          <p:cNvSpPr>
            <a:spLocks noGrp="1"/>
          </p:cNvSpPr>
          <p:nvPr>
            <p:ph idx="1"/>
          </p:nvPr>
        </p:nvSpPr>
        <p:spPr/>
        <p:txBody>
          <a:bodyPr/>
          <a:lstStyle/>
          <a:p>
            <a:pPr marL="57150" indent="0" eaLnBrk="1" hangingPunct="1">
              <a:spcBef>
                <a:spcPct val="30000"/>
              </a:spcBef>
              <a:buClrTx/>
              <a:buNone/>
              <a:defRPr/>
            </a:pPr>
            <a:endParaRPr lang="da-DK" sz="2000" dirty="0">
              <a:solidFill>
                <a:schemeClr val="tx1"/>
              </a:solidFill>
              <a:latin typeface="+mj-lt"/>
            </a:endParaRPr>
          </a:p>
          <a:p>
            <a:pPr marL="57150" indent="0" eaLnBrk="1" hangingPunct="1">
              <a:spcBef>
                <a:spcPct val="30000"/>
              </a:spcBef>
              <a:buClrTx/>
              <a:buNone/>
              <a:defRPr/>
            </a:pPr>
            <a:r>
              <a:rPr lang="nb-NO" dirty="0" smtClean="0">
                <a:solidFill>
                  <a:schemeClr val="tx1"/>
                </a:solidFill>
                <a:latin typeface="+mj-lt"/>
              </a:rPr>
              <a:t>Har </a:t>
            </a:r>
            <a:r>
              <a:rPr lang="nb-NO" dirty="0">
                <a:solidFill>
                  <a:schemeClr val="tx1"/>
                </a:solidFill>
                <a:latin typeface="+mj-lt"/>
              </a:rPr>
              <a:t>blitt </a:t>
            </a:r>
            <a:r>
              <a:rPr lang="nb-NO" b="1" dirty="0">
                <a:solidFill>
                  <a:srgbClr val="808000"/>
                </a:solidFill>
                <a:latin typeface="+mj-lt"/>
              </a:rPr>
              <a:t>mer </a:t>
            </a:r>
            <a:r>
              <a:rPr lang="nb-NO" b="1" dirty="0" smtClean="0">
                <a:solidFill>
                  <a:srgbClr val="808000"/>
                </a:solidFill>
                <a:latin typeface="+mj-lt"/>
              </a:rPr>
              <a:t>mål- og vurderingsfokuserte </a:t>
            </a:r>
            <a:r>
              <a:rPr lang="nb-NO" dirty="0">
                <a:solidFill>
                  <a:schemeClr val="tx1"/>
                </a:solidFill>
                <a:latin typeface="+mj-lt"/>
              </a:rPr>
              <a:t>etter </a:t>
            </a:r>
            <a:r>
              <a:rPr lang="nb-NO" dirty="0" smtClean="0">
                <a:solidFill>
                  <a:schemeClr val="tx1"/>
                </a:solidFill>
                <a:latin typeface="+mj-lt"/>
              </a:rPr>
              <a:t>LK06, men kan ha medført </a:t>
            </a:r>
            <a:r>
              <a:rPr lang="nb-NO" b="1" dirty="0" smtClean="0">
                <a:solidFill>
                  <a:srgbClr val="808000"/>
                </a:solidFill>
                <a:latin typeface="+mj-lt"/>
              </a:rPr>
              <a:t>mindre tverrfaglig arbeid </a:t>
            </a:r>
            <a:r>
              <a:rPr lang="nb-NO" dirty="0" smtClean="0">
                <a:solidFill>
                  <a:schemeClr val="tx1"/>
                </a:solidFill>
                <a:latin typeface="+mj-lt"/>
              </a:rPr>
              <a:t>og mer fokus på enkeltfag og fagspesifikke arbeidsmåter.</a:t>
            </a:r>
          </a:p>
          <a:p>
            <a:pPr marL="57150" indent="0" eaLnBrk="1" hangingPunct="1">
              <a:spcBef>
                <a:spcPct val="30000"/>
              </a:spcBef>
              <a:buClrTx/>
              <a:buNone/>
              <a:defRPr/>
            </a:pPr>
            <a:r>
              <a:rPr lang="nb-NO" sz="2000" dirty="0" smtClean="0">
                <a:solidFill>
                  <a:schemeClr val="tx1"/>
                </a:solidFill>
                <a:latin typeface="+mj-lt"/>
              </a:rPr>
              <a:t>(Rasmussen 31.10.2012).</a:t>
            </a:r>
          </a:p>
          <a:p>
            <a:pPr marL="57150" indent="0" eaLnBrk="1" hangingPunct="1">
              <a:spcBef>
                <a:spcPct val="30000"/>
              </a:spcBef>
              <a:buClrTx/>
              <a:buNone/>
              <a:defRPr/>
            </a:pPr>
            <a:r>
              <a:rPr lang="nb-NO" b="1" dirty="0">
                <a:solidFill>
                  <a:srgbClr val="808000"/>
                </a:solidFill>
              </a:rPr>
              <a:t>MEN:</a:t>
            </a:r>
          </a:p>
          <a:p>
            <a:pPr marL="400050" eaLnBrk="1" hangingPunct="1">
              <a:spcBef>
                <a:spcPct val="30000"/>
              </a:spcBef>
              <a:buClrTx/>
              <a:defRPr/>
            </a:pPr>
            <a:r>
              <a:rPr lang="nb-NO" b="1" dirty="0" smtClean="0">
                <a:solidFill>
                  <a:schemeClr val="tx1"/>
                </a:solidFill>
              </a:rPr>
              <a:t>Små endringer </a:t>
            </a:r>
            <a:r>
              <a:rPr lang="nb-NO" b="1" dirty="0">
                <a:solidFill>
                  <a:schemeClr val="tx1"/>
                </a:solidFill>
              </a:rPr>
              <a:t>i utdanningsvalg, gjennomstrømming og frafall i vgs. </a:t>
            </a:r>
          </a:p>
          <a:p>
            <a:pPr marL="57150" indent="0" eaLnBrk="1" hangingPunct="1">
              <a:spcBef>
                <a:spcPct val="30000"/>
              </a:spcBef>
              <a:buClrTx/>
              <a:buNone/>
              <a:defRPr/>
            </a:pPr>
            <a:endParaRPr lang="nb-NO" sz="2000" dirty="0" smtClean="0">
              <a:solidFill>
                <a:schemeClr val="tx1"/>
              </a:solidFill>
              <a:latin typeface="+mj-lt"/>
            </a:endParaRPr>
          </a:p>
          <a:p>
            <a:endParaRPr lang="nb-NO" dirty="0"/>
          </a:p>
        </p:txBody>
      </p:sp>
    </p:spTree>
    <p:extLst>
      <p:ext uri="{BB962C8B-B14F-4D97-AF65-F5344CB8AC3E}">
        <p14:creationId xmlns:p14="http://schemas.microsoft.com/office/powerpoint/2010/main" val="32563570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92125" y="609600"/>
            <a:ext cx="7948613" cy="1379240"/>
          </a:xfrm>
        </p:spPr>
        <p:txBody>
          <a:bodyPr/>
          <a:lstStyle/>
          <a:p>
            <a:r>
              <a:rPr lang="en-US" sz="2800" b="1" dirty="0" smtClean="0">
                <a:solidFill>
                  <a:srgbClr val="808000"/>
                </a:solidFill>
              </a:rPr>
              <a:t>Kristin Halvorsen, </a:t>
            </a:r>
            <a:r>
              <a:rPr lang="en-US" sz="2800" b="1" dirty="0" err="1" smtClean="0">
                <a:solidFill>
                  <a:srgbClr val="808000"/>
                </a:solidFill>
              </a:rPr>
              <a:t>presentasjonen</a:t>
            </a:r>
            <a:r>
              <a:rPr lang="en-US" sz="2800" b="1" dirty="0" smtClean="0">
                <a:solidFill>
                  <a:srgbClr val="808000"/>
                </a:solidFill>
              </a:rPr>
              <a:t> </a:t>
            </a:r>
            <a:r>
              <a:rPr lang="en-US" sz="2800" b="1" dirty="0" err="1" smtClean="0">
                <a:solidFill>
                  <a:srgbClr val="808000"/>
                </a:solidFill>
              </a:rPr>
              <a:t>av</a:t>
            </a:r>
            <a:r>
              <a:rPr lang="en-US" sz="2800" b="1" dirty="0" smtClean="0">
                <a:solidFill>
                  <a:srgbClr val="808000"/>
                </a:solidFill>
              </a:rPr>
              <a:t> </a:t>
            </a:r>
            <a:r>
              <a:rPr lang="en-US" sz="2800" b="1" dirty="0" err="1" smtClean="0">
                <a:solidFill>
                  <a:srgbClr val="808000"/>
                </a:solidFill>
              </a:rPr>
              <a:t>St.m</a:t>
            </a:r>
            <a:r>
              <a:rPr lang="en-US" sz="2800" b="1" dirty="0" smtClean="0">
                <a:solidFill>
                  <a:srgbClr val="808000"/>
                </a:solidFill>
              </a:rPr>
              <a:t>. 20, 15.mars:</a:t>
            </a:r>
            <a:endParaRPr lang="en-US" sz="2800" b="1" dirty="0">
              <a:solidFill>
                <a:srgbClr val="808000"/>
              </a:solidFill>
            </a:endParaRPr>
          </a:p>
        </p:txBody>
      </p:sp>
      <p:sp>
        <p:nvSpPr>
          <p:cNvPr id="3" name="Plassholder for innhold 2"/>
          <p:cNvSpPr>
            <a:spLocks noGrp="1"/>
          </p:cNvSpPr>
          <p:nvPr>
            <p:ph idx="1"/>
          </p:nvPr>
        </p:nvSpPr>
        <p:spPr/>
        <p:txBody>
          <a:bodyPr/>
          <a:lstStyle/>
          <a:p>
            <a:pPr marL="0" indent="0">
              <a:buNone/>
            </a:pPr>
            <a:endParaRPr lang="en-US" sz="3600" dirty="0" smtClean="0">
              <a:solidFill>
                <a:schemeClr val="tx1"/>
              </a:solidFill>
            </a:endParaRPr>
          </a:p>
          <a:p>
            <a:pPr marL="0" indent="0">
              <a:buNone/>
            </a:pPr>
            <a:r>
              <a:rPr lang="en-US" sz="3600" b="1" dirty="0" smtClean="0">
                <a:solidFill>
                  <a:schemeClr val="tx1"/>
                </a:solidFill>
              </a:rPr>
              <a:t>“</a:t>
            </a:r>
            <a:r>
              <a:rPr lang="en-US" sz="3600" b="1" dirty="0" err="1" smtClean="0">
                <a:solidFill>
                  <a:schemeClr val="tx1"/>
                </a:solidFill>
              </a:rPr>
              <a:t>Forskerne</a:t>
            </a:r>
            <a:r>
              <a:rPr lang="en-US" sz="3600" b="1" dirty="0" smtClean="0">
                <a:solidFill>
                  <a:schemeClr val="tx1"/>
                </a:solidFill>
              </a:rPr>
              <a:t> </a:t>
            </a:r>
            <a:r>
              <a:rPr lang="en-US" sz="3600" b="1" dirty="0" err="1" smtClean="0">
                <a:solidFill>
                  <a:schemeClr val="tx1"/>
                </a:solidFill>
              </a:rPr>
              <a:t>og</a:t>
            </a:r>
            <a:r>
              <a:rPr lang="en-US" sz="3600" b="1" dirty="0" smtClean="0">
                <a:solidFill>
                  <a:schemeClr val="tx1"/>
                </a:solidFill>
              </a:rPr>
              <a:t> </a:t>
            </a:r>
            <a:r>
              <a:rPr lang="en-US" sz="3600" b="1" dirty="0" err="1" smtClean="0">
                <a:solidFill>
                  <a:schemeClr val="tx1"/>
                </a:solidFill>
              </a:rPr>
              <a:t>fylkene</a:t>
            </a:r>
            <a:r>
              <a:rPr lang="en-US" sz="3600" b="1" dirty="0" smtClean="0">
                <a:solidFill>
                  <a:schemeClr val="tx1"/>
                </a:solidFill>
              </a:rPr>
              <a:t> </a:t>
            </a:r>
            <a:r>
              <a:rPr lang="en-US" sz="3600" b="1" dirty="0" err="1" smtClean="0">
                <a:solidFill>
                  <a:schemeClr val="tx1"/>
                </a:solidFill>
              </a:rPr>
              <a:t>mener</a:t>
            </a:r>
            <a:r>
              <a:rPr lang="en-US" sz="3600" b="1" dirty="0" smtClean="0">
                <a:solidFill>
                  <a:schemeClr val="tx1"/>
                </a:solidFill>
              </a:rPr>
              <a:t> at MK </a:t>
            </a:r>
            <a:r>
              <a:rPr lang="en-US" sz="3600" b="1" dirty="0" err="1" smtClean="0">
                <a:solidFill>
                  <a:schemeClr val="tx1"/>
                </a:solidFill>
              </a:rPr>
              <a:t>må</a:t>
            </a:r>
            <a:r>
              <a:rPr lang="en-US" sz="3600" b="1" dirty="0" smtClean="0">
                <a:solidFill>
                  <a:schemeClr val="tx1"/>
                </a:solidFill>
              </a:rPr>
              <a:t> </a:t>
            </a:r>
            <a:r>
              <a:rPr lang="en-US" sz="3600" b="1" dirty="0" err="1" smtClean="0">
                <a:solidFill>
                  <a:schemeClr val="tx1"/>
                </a:solidFill>
              </a:rPr>
              <a:t>flyttes</a:t>
            </a:r>
            <a:r>
              <a:rPr lang="en-US" sz="3600" b="1" dirty="0" smtClean="0">
                <a:solidFill>
                  <a:schemeClr val="tx1"/>
                </a:solidFill>
              </a:rPr>
              <a:t> </a:t>
            </a:r>
            <a:r>
              <a:rPr lang="en-US" sz="3600" b="1" dirty="0" err="1" smtClean="0">
                <a:solidFill>
                  <a:schemeClr val="tx1"/>
                </a:solidFill>
              </a:rPr>
              <a:t>til</a:t>
            </a:r>
            <a:r>
              <a:rPr lang="en-US" sz="3600" b="1" dirty="0" smtClean="0">
                <a:solidFill>
                  <a:schemeClr val="tx1"/>
                </a:solidFill>
              </a:rPr>
              <a:t> </a:t>
            </a:r>
            <a:r>
              <a:rPr lang="en-US" sz="3600" b="1" dirty="0" err="1" smtClean="0">
                <a:solidFill>
                  <a:schemeClr val="tx1"/>
                </a:solidFill>
              </a:rPr>
              <a:t>studiespesialisering</a:t>
            </a:r>
            <a:r>
              <a:rPr lang="en-US" sz="3600" b="1" dirty="0" smtClean="0">
                <a:solidFill>
                  <a:schemeClr val="tx1"/>
                </a:solidFill>
              </a:rPr>
              <a:t>”</a:t>
            </a:r>
          </a:p>
          <a:p>
            <a:endParaRPr lang="en-US" dirty="0" smtClean="0">
              <a:solidFill>
                <a:schemeClr val="tx1"/>
              </a:solidFill>
            </a:endParaRPr>
          </a:p>
          <a:p>
            <a:pPr marL="0" indent="0">
              <a:buNone/>
            </a:pPr>
            <a:r>
              <a:rPr lang="en-US" dirty="0" smtClean="0">
                <a:solidFill>
                  <a:schemeClr val="tx1"/>
                </a:solidFill>
              </a:rPr>
              <a:t>Mitt </a:t>
            </a:r>
            <a:r>
              <a:rPr lang="en-US" dirty="0" err="1" smtClean="0">
                <a:solidFill>
                  <a:schemeClr val="tx1"/>
                </a:solidFill>
              </a:rPr>
              <a:t>spørsmål</a:t>
            </a:r>
            <a:r>
              <a:rPr lang="en-US" dirty="0" smtClean="0">
                <a:solidFill>
                  <a:schemeClr val="tx1"/>
                </a:solidFill>
              </a:rPr>
              <a:t>:</a:t>
            </a:r>
            <a:endParaRPr lang="en-US" dirty="0">
              <a:solidFill>
                <a:schemeClr val="tx1"/>
              </a:solidFill>
            </a:endParaRPr>
          </a:p>
          <a:p>
            <a:pPr marL="0" indent="0">
              <a:buNone/>
            </a:pPr>
            <a:r>
              <a:rPr lang="en-US" b="1" dirty="0" err="1" smtClean="0">
                <a:solidFill>
                  <a:srgbClr val="808000"/>
                </a:solidFill>
              </a:rPr>
              <a:t>Hvilke</a:t>
            </a:r>
            <a:r>
              <a:rPr lang="en-US" b="1" dirty="0" smtClean="0">
                <a:solidFill>
                  <a:srgbClr val="808000"/>
                </a:solidFill>
              </a:rPr>
              <a:t> </a:t>
            </a:r>
            <a:r>
              <a:rPr lang="en-US" b="1" dirty="0" err="1" smtClean="0">
                <a:solidFill>
                  <a:srgbClr val="808000"/>
                </a:solidFill>
              </a:rPr>
              <a:t>forskere</a:t>
            </a:r>
            <a:r>
              <a:rPr lang="en-US" b="1" dirty="0" smtClean="0">
                <a:solidFill>
                  <a:srgbClr val="808000"/>
                </a:solidFill>
              </a:rPr>
              <a:t> </a:t>
            </a:r>
            <a:r>
              <a:rPr lang="en-US" b="1" dirty="0" err="1" smtClean="0">
                <a:solidFill>
                  <a:srgbClr val="808000"/>
                </a:solidFill>
              </a:rPr>
              <a:t>og</a:t>
            </a:r>
            <a:r>
              <a:rPr lang="en-US" b="1" dirty="0" smtClean="0">
                <a:solidFill>
                  <a:srgbClr val="808000"/>
                </a:solidFill>
              </a:rPr>
              <a:t> </a:t>
            </a:r>
            <a:r>
              <a:rPr lang="en-US" b="1" dirty="0" err="1" smtClean="0">
                <a:solidFill>
                  <a:srgbClr val="808000"/>
                </a:solidFill>
              </a:rPr>
              <a:t>hva</a:t>
            </a:r>
            <a:r>
              <a:rPr lang="en-US" b="1" dirty="0" smtClean="0">
                <a:solidFill>
                  <a:srgbClr val="808000"/>
                </a:solidFill>
              </a:rPr>
              <a:t> </a:t>
            </a:r>
            <a:r>
              <a:rPr lang="en-US" b="1" dirty="0" err="1" smtClean="0">
                <a:solidFill>
                  <a:srgbClr val="808000"/>
                </a:solidFill>
              </a:rPr>
              <a:t>har</a:t>
            </a:r>
            <a:r>
              <a:rPr lang="en-US" b="1" dirty="0" smtClean="0">
                <a:solidFill>
                  <a:srgbClr val="808000"/>
                </a:solidFill>
              </a:rPr>
              <a:t> de </a:t>
            </a:r>
            <a:r>
              <a:rPr lang="en-US" b="1" dirty="0" err="1" smtClean="0">
                <a:solidFill>
                  <a:srgbClr val="808000"/>
                </a:solidFill>
              </a:rPr>
              <a:t>egentlig</a:t>
            </a:r>
            <a:r>
              <a:rPr lang="en-US" b="1" dirty="0" smtClean="0">
                <a:solidFill>
                  <a:srgbClr val="808000"/>
                </a:solidFill>
              </a:rPr>
              <a:t> </a:t>
            </a:r>
            <a:r>
              <a:rPr lang="en-US" b="1" dirty="0" err="1" smtClean="0">
                <a:solidFill>
                  <a:srgbClr val="808000"/>
                </a:solidFill>
              </a:rPr>
              <a:t>forsket</a:t>
            </a:r>
            <a:r>
              <a:rPr lang="en-US" b="1" dirty="0" smtClean="0">
                <a:solidFill>
                  <a:srgbClr val="808000"/>
                </a:solidFill>
              </a:rPr>
              <a:t> </a:t>
            </a:r>
            <a:r>
              <a:rPr lang="en-US" b="1" dirty="0" err="1" smtClean="0">
                <a:solidFill>
                  <a:srgbClr val="808000"/>
                </a:solidFill>
              </a:rPr>
              <a:t>på</a:t>
            </a:r>
            <a:r>
              <a:rPr lang="en-US" b="1" dirty="0" smtClean="0">
                <a:solidFill>
                  <a:srgbClr val="808000"/>
                </a:solidFill>
              </a:rPr>
              <a:t>?</a:t>
            </a:r>
            <a:endParaRPr lang="en-US" b="1" dirty="0">
              <a:solidFill>
                <a:srgbClr val="808000"/>
              </a:solidFill>
            </a:endParaRPr>
          </a:p>
          <a:p>
            <a:endParaRPr lang="en-US" dirty="0">
              <a:solidFill>
                <a:schemeClr val="tx1"/>
              </a:solidFill>
            </a:endParaRPr>
          </a:p>
        </p:txBody>
      </p:sp>
    </p:spTree>
    <p:extLst>
      <p:ext uri="{BB962C8B-B14F-4D97-AF65-F5344CB8AC3E}">
        <p14:creationId xmlns:p14="http://schemas.microsoft.com/office/powerpoint/2010/main" val="3181830286"/>
      </p:ext>
    </p:extLst>
  </p:cSld>
  <p:clrMapOvr>
    <a:masterClrMapping/>
  </p:clrMapOvr>
  <p:transition>
    <p:randomBa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67544" y="764704"/>
            <a:ext cx="7948613" cy="990600"/>
          </a:xfrm>
        </p:spPr>
        <p:txBody>
          <a:bodyPr/>
          <a:lstStyle/>
          <a:p>
            <a:r>
              <a:rPr lang="nb-NO" dirty="0">
                <a:solidFill>
                  <a:srgbClr val="808000"/>
                </a:solidFill>
              </a:rPr>
              <a:t>Hva sier </a:t>
            </a:r>
            <a:r>
              <a:rPr lang="nb-NO" dirty="0" smtClean="0">
                <a:solidFill>
                  <a:srgbClr val="808000"/>
                </a:solidFill>
              </a:rPr>
              <a:t>forskerne i evalueringene </a:t>
            </a:r>
            <a:r>
              <a:rPr lang="nb-NO" dirty="0">
                <a:solidFill>
                  <a:srgbClr val="808000"/>
                </a:solidFill>
              </a:rPr>
              <a:t>av Kunnskapsløftet</a:t>
            </a:r>
            <a:r>
              <a:rPr lang="nb-NO" dirty="0" smtClean="0">
                <a:solidFill>
                  <a:srgbClr val="808000"/>
                </a:solidFill>
              </a:rPr>
              <a:t>?</a:t>
            </a:r>
            <a:endParaRPr lang="nb-NO" dirty="0">
              <a:solidFill>
                <a:srgbClr val="808000"/>
              </a:solidFill>
            </a:endParaRPr>
          </a:p>
        </p:txBody>
      </p:sp>
      <p:sp>
        <p:nvSpPr>
          <p:cNvPr id="3" name="Plassholder for innhold 2"/>
          <p:cNvSpPr>
            <a:spLocks noGrp="1"/>
          </p:cNvSpPr>
          <p:nvPr>
            <p:ph idx="1"/>
          </p:nvPr>
        </p:nvSpPr>
        <p:spPr/>
        <p:txBody>
          <a:bodyPr/>
          <a:lstStyle/>
          <a:p>
            <a:pPr marL="400050" eaLnBrk="1" hangingPunct="1">
              <a:spcBef>
                <a:spcPct val="30000"/>
              </a:spcBef>
              <a:buClrTx/>
              <a:defRPr/>
            </a:pPr>
            <a:r>
              <a:rPr lang="nb-NO" b="1" dirty="0" smtClean="0">
                <a:solidFill>
                  <a:schemeClr val="tx1"/>
                </a:solidFill>
                <a:latin typeface="+mj-lt"/>
              </a:rPr>
              <a:t>PTF vurdert positivt for sammenheng teori-praksis</a:t>
            </a:r>
          </a:p>
          <a:p>
            <a:pPr marL="400050" eaLnBrk="1" hangingPunct="1">
              <a:spcBef>
                <a:spcPct val="30000"/>
              </a:spcBef>
              <a:buClrTx/>
              <a:defRPr/>
            </a:pPr>
            <a:r>
              <a:rPr lang="nb-NO" b="1" dirty="0" smtClean="0">
                <a:solidFill>
                  <a:schemeClr val="tx1"/>
                </a:solidFill>
                <a:latin typeface="+mj-lt"/>
              </a:rPr>
              <a:t>Behov for å tenke hybride løp mellom studie- og yrkeskompetanse </a:t>
            </a:r>
            <a:r>
              <a:rPr lang="nb-NO" dirty="0" smtClean="0">
                <a:solidFill>
                  <a:schemeClr val="tx1"/>
                </a:solidFill>
                <a:latin typeface="+mj-lt"/>
              </a:rPr>
              <a:t>(</a:t>
            </a:r>
            <a:r>
              <a:rPr lang="nb-NO" dirty="0" err="1" smtClean="0">
                <a:solidFill>
                  <a:schemeClr val="tx1"/>
                </a:solidFill>
                <a:latin typeface="+mj-lt"/>
              </a:rPr>
              <a:t>Aakrog</a:t>
            </a:r>
            <a:r>
              <a:rPr lang="nb-NO" dirty="0" smtClean="0">
                <a:solidFill>
                  <a:schemeClr val="tx1"/>
                </a:solidFill>
                <a:latin typeface="+mj-lt"/>
              </a:rPr>
              <a:t> 31.10.2012)</a:t>
            </a:r>
          </a:p>
          <a:p>
            <a:pPr marL="57150" indent="0" eaLnBrk="1" hangingPunct="1">
              <a:spcBef>
                <a:spcPct val="30000"/>
              </a:spcBef>
              <a:buClrTx/>
              <a:buNone/>
              <a:defRPr/>
            </a:pPr>
            <a:r>
              <a:rPr lang="nb-NO" b="1" dirty="0" smtClean="0">
                <a:solidFill>
                  <a:srgbClr val="808000"/>
                </a:solidFill>
                <a:latin typeface="+mj-lt"/>
              </a:rPr>
              <a:t>MEN:</a:t>
            </a:r>
          </a:p>
          <a:p>
            <a:pPr marL="400050" eaLnBrk="1" hangingPunct="1">
              <a:spcBef>
                <a:spcPct val="30000"/>
              </a:spcBef>
              <a:buClrTx/>
              <a:defRPr/>
            </a:pPr>
            <a:r>
              <a:rPr lang="nb-NO" b="1" dirty="0" smtClean="0">
                <a:solidFill>
                  <a:schemeClr val="tx1"/>
                </a:solidFill>
                <a:latin typeface="+mj-lt"/>
              </a:rPr>
              <a:t>Lite om motivasjon, kreativitet og skaperevne</a:t>
            </a:r>
          </a:p>
          <a:p>
            <a:endParaRPr lang="nb-NO" dirty="0"/>
          </a:p>
        </p:txBody>
      </p:sp>
    </p:spTree>
    <p:extLst>
      <p:ext uri="{BB962C8B-B14F-4D97-AF65-F5344CB8AC3E}">
        <p14:creationId xmlns:p14="http://schemas.microsoft.com/office/powerpoint/2010/main" val="873674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a:spLocks noGrp="1"/>
          </p:cNvSpPr>
          <p:nvPr>
            <p:ph idx="1"/>
          </p:nvPr>
        </p:nvSpPr>
        <p:spPr>
          <a:xfrm>
            <a:off x="492125" y="1916832"/>
            <a:ext cx="7948613" cy="3950568"/>
          </a:xfrm>
        </p:spPr>
        <p:txBody>
          <a:bodyPr/>
          <a:lstStyle/>
          <a:p>
            <a:pPr marL="0" indent="0">
              <a:buNone/>
            </a:pPr>
            <a:r>
              <a:rPr lang="nn-NO" b="1" dirty="0" smtClean="0">
                <a:solidFill>
                  <a:schemeClr val="tx1"/>
                </a:solidFill>
              </a:rPr>
              <a:t>Technology </a:t>
            </a:r>
            <a:r>
              <a:rPr lang="en-US" b="1" dirty="0" smtClean="0">
                <a:solidFill>
                  <a:schemeClr val="tx1"/>
                </a:solidFill>
              </a:rPr>
              <a:t>can and </a:t>
            </a:r>
            <a:r>
              <a:rPr lang="en-US" b="1" dirty="0">
                <a:solidFill>
                  <a:schemeClr val="tx1"/>
                </a:solidFill>
              </a:rPr>
              <a:t>does </a:t>
            </a:r>
            <a:r>
              <a:rPr lang="en-US" b="1" dirty="0" smtClean="0">
                <a:solidFill>
                  <a:schemeClr val="tx1"/>
                </a:solidFill>
              </a:rPr>
              <a:t>, </a:t>
            </a:r>
            <a:r>
              <a:rPr lang="nn-NO" b="1" dirty="0" err="1">
                <a:solidFill>
                  <a:schemeClr val="tx1"/>
                </a:solidFill>
              </a:rPr>
              <a:t>with</a:t>
            </a:r>
            <a:r>
              <a:rPr lang="nn-NO" b="1" dirty="0">
                <a:solidFill>
                  <a:schemeClr val="tx1"/>
                </a:solidFill>
              </a:rPr>
              <a:t> </a:t>
            </a:r>
            <a:r>
              <a:rPr lang="nn-NO" b="1" dirty="0" err="1">
                <a:solidFill>
                  <a:schemeClr val="tx1"/>
                </a:solidFill>
              </a:rPr>
              <a:t>the</a:t>
            </a:r>
            <a:r>
              <a:rPr lang="nn-NO" b="1" dirty="0">
                <a:solidFill>
                  <a:schemeClr val="tx1"/>
                </a:solidFill>
              </a:rPr>
              <a:t> </a:t>
            </a:r>
            <a:r>
              <a:rPr lang="en-US" b="1" dirty="0">
                <a:solidFill>
                  <a:schemeClr val="tx1"/>
                </a:solidFill>
              </a:rPr>
              <a:t>teacher as </a:t>
            </a:r>
            <a:r>
              <a:rPr lang="en-US" b="1" dirty="0" smtClean="0">
                <a:solidFill>
                  <a:schemeClr val="tx1"/>
                </a:solidFill>
              </a:rPr>
              <a:t>activator, influence </a:t>
            </a:r>
            <a:r>
              <a:rPr lang="en-US" b="1" dirty="0">
                <a:solidFill>
                  <a:schemeClr val="tx1"/>
                </a:solidFill>
              </a:rPr>
              <a:t>outcomes for the </a:t>
            </a:r>
            <a:r>
              <a:rPr lang="en-US" b="1" dirty="0" smtClean="0">
                <a:solidFill>
                  <a:schemeClr val="tx1"/>
                </a:solidFill>
              </a:rPr>
              <a:t>better when it </a:t>
            </a:r>
            <a:r>
              <a:rPr lang="en-US" b="1" dirty="0">
                <a:solidFill>
                  <a:schemeClr val="tx1"/>
                </a:solidFill>
              </a:rPr>
              <a:t>reinforces, extends and deepens students’ learning </a:t>
            </a:r>
            <a:r>
              <a:rPr lang="en-US" b="1" dirty="0" smtClean="0">
                <a:solidFill>
                  <a:schemeClr val="tx1"/>
                </a:solidFill>
              </a:rPr>
              <a:t>opportunities. </a:t>
            </a:r>
            <a:r>
              <a:rPr lang="en-US" sz="1800" kern="1200" dirty="0" smtClean="0">
                <a:solidFill>
                  <a:schemeClr val="tx1"/>
                </a:solidFill>
                <a:latin typeface="Arial" charset="0"/>
              </a:rPr>
              <a:t>Hattie </a:t>
            </a:r>
            <a:r>
              <a:rPr lang="en-US" sz="1800" kern="1200" dirty="0">
                <a:solidFill>
                  <a:schemeClr val="tx1"/>
                </a:solidFill>
                <a:latin typeface="Arial" charset="0"/>
              </a:rPr>
              <a:t>J (2011) </a:t>
            </a:r>
            <a:r>
              <a:rPr lang="en-US" sz="1800" i="1" kern="1200" dirty="0">
                <a:solidFill>
                  <a:schemeClr val="tx1"/>
                </a:solidFill>
                <a:latin typeface="Arial" charset="0"/>
              </a:rPr>
              <a:t>Visible Learning for Teachers: </a:t>
            </a:r>
            <a:r>
              <a:rPr lang="en-US" sz="1800" i="1" kern="1200" dirty="0" err="1">
                <a:solidFill>
                  <a:schemeClr val="tx1"/>
                </a:solidFill>
                <a:latin typeface="Arial" charset="0"/>
              </a:rPr>
              <a:t>Maximising</a:t>
            </a:r>
            <a:r>
              <a:rPr lang="en-US" sz="1800" i="1" kern="1200" dirty="0">
                <a:solidFill>
                  <a:schemeClr val="tx1"/>
                </a:solidFill>
                <a:latin typeface="Arial" charset="0"/>
              </a:rPr>
              <a:t> Impact on Learning</a:t>
            </a:r>
            <a:r>
              <a:rPr lang="en-US" sz="1800" kern="1200" dirty="0">
                <a:solidFill>
                  <a:schemeClr val="tx1"/>
                </a:solidFill>
                <a:latin typeface="Arial" charset="0"/>
              </a:rPr>
              <a:t>, London: </a:t>
            </a:r>
            <a:r>
              <a:rPr lang="en-US" sz="1800" kern="1200" dirty="0" err="1" smtClean="0">
                <a:solidFill>
                  <a:schemeClr val="tx1"/>
                </a:solidFill>
                <a:latin typeface="Arial" charset="0"/>
              </a:rPr>
              <a:t>Routledge</a:t>
            </a:r>
            <a:r>
              <a:rPr lang="nn-NO" sz="1800" dirty="0" smtClean="0"/>
              <a:t>)</a:t>
            </a:r>
          </a:p>
          <a:p>
            <a:endParaRPr lang="nn-NO" dirty="0" smtClean="0"/>
          </a:p>
        </p:txBody>
      </p:sp>
      <p:sp>
        <p:nvSpPr>
          <p:cNvPr id="4" name="Tittel 3"/>
          <p:cNvSpPr>
            <a:spLocks noGrp="1"/>
          </p:cNvSpPr>
          <p:nvPr>
            <p:ph type="title"/>
          </p:nvPr>
        </p:nvSpPr>
        <p:spPr>
          <a:xfrm>
            <a:off x="467544" y="692696"/>
            <a:ext cx="7948613" cy="990600"/>
          </a:xfrm>
        </p:spPr>
        <p:txBody>
          <a:bodyPr/>
          <a:lstStyle/>
          <a:p>
            <a:r>
              <a:rPr lang="en-US" dirty="0" err="1" smtClean="0">
                <a:solidFill>
                  <a:srgbClr val="808000"/>
                </a:solidFill>
              </a:rPr>
              <a:t>Hva</a:t>
            </a:r>
            <a:r>
              <a:rPr lang="en-US" dirty="0" smtClean="0">
                <a:solidFill>
                  <a:srgbClr val="808000"/>
                </a:solidFill>
              </a:rPr>
              <a:t> </a:t>
            </a:r>
            <a:r>
              <a:rPr lang="en-US" dirty="0" err="1" smtClean="0">
                <a:solidFill>
                  <a:srgbClr val="808000"/>
                </a:solidFill>
              </a:rPr>
              <a:t>sier</a:t>
            </a:r>
            <a:r>
              <a:rPr lang="en-US" dirty="0" smtClean="0">
                <a:solidFill>
                  <a:srgbClr val="808000"/>
                </a:solidFill>
              </a:rPr>
              <a:t> </a:t>
            </a:r>
            <a:r>
              <a:rPr lang="en-US" dirty="0" err="1" smtClean="0">
                <a:solidFill>
                  <a:srgbClr val="808000"/>
                </a:solidFill>
              </a:rPr>
              <a:t>andre</a:t>
            </a:r>
            <a:r>
              <a:rPr lang="en-US" dirty="0" smtClean="0">
                <a:solidFill>
                  <a:srgbClr val="808000"/>
                </a:solidFill>
              </a:rPr>
              <a:t> </a:t>
            </a:r>
            <a:r>
              <a:rPr lang="en-US" dirty="0" err="1" smtClean="0">
                <a:solidFill>
                  <a:srgbClr val="808000"/>
                </a:solidFill>
              </a:rPr>
              <a:t>utdanningsforskere</a:t>
            </a:r>
            <a:r>
              <a:rPr lang="en-US" dirty="0" smtClean="0">
                <a:solidFill>
                  <a:srgbClr val="808000"/>
                </a:solidFill>
              </a:rPr>
              <a:t>?</a:t>
            </a:r>
            <a:endParaRPr lang="en-US" dirty="0">
              <a:solidFill>
                <a:srgbClr val="808000"/>
              </a:solidFill>
            </a:endParaRPr>
          </a:p>
        </p:txBody>
      </p:sp>
    </p:spTree>
    <p:extLst>
      <p:ext uri="{BB962C8B-B14F-4D97-AF65-F5344CB8AC3E}">
        <p14:creationId xmlns:p14="http://schemas.microsoft.com/office/powerpoint/2010/main" val="17435632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a:spLocks noGrp="1"/>
          </p:cNvSpPr>
          <p:nvPr>
            <p:ph idx="1"/>
          </p:nvPr>
        </p:nvSpPr>
        <p:spPr>
          <a:xfrm>
            <a:off x="492125" y="1916832"/>
            <a:ext cx="7948613" cy="3950568"/>
          </a:xfrm>
        </p:spPr>
        <p:txBody>
          <a:bodyPr/>
          <a:lstStyle/>
          <a:p>
            <a:pPr marL="0" indent="0">
              <a:buNone/>
            </a:pPr>
            <a:r>
              <a:rPr lang="nn-NO" dirty="0" err="1" smtClean="0">
                <a:solidFill>
                  <a:schemeClr val="tx1"/>
                </a:solidFill>
              </a:rPr>
              <a:t>Among</a:t>
            </a:r>
            <a:r>
              <a:rPr lang="nn-NO" dirty="0" smtClean="0">
                <a:solidFill>
                  <a:schemeClr val="tx1"/>
                </a:solidFill>
              </a:rPr>
              <a:t> </a:t>
            </a:r>
            <a:r>
              <a:rPr lang="nn-NO" dirty="0" err="1" smtClean="0">
                <a:solidFill>
                  <a:schemeClr val="tx1"/>
                </a:solidFill>
              </a:rPr>
              <a:t>the</a:t>
            </a:r>
            <a:r>
              <a:rPr lang="nn-NO" dirty="0" smtClean="0">
                <a:solidFill>
                  <a:schemeClr val="tx1"/>
                </a:solidFill>
              </a:rPr>
              <a:t> most </a:t>
            </a:r>
            <a:r>
              <a:rPr lang="nn-NO" dirty="0" err="1" smtClean="0">
                <a:solidFill>
                  <a:schemeClr val="tx1"/>
                </a:solidFill>
              </a:rPr>
              <a:t>promising</a:t>
            </a:r>
            <a:r>
              <a:rPr lang="nn-NO" dirty="0" smtClean="0">
                <a:solidFill>
                  <a:schemeClr val="tx1"/>
                </a:solidFill>
              </a:rPr>
              <a:t> </a:t>
            </a:r>
            <a:r>
              <a:rPr lang="nn-NO" dirty="0" err="1" smtClean="0">
                <a:solidFill>
                  <a:schemeClr val="tx1"/>
                </a:solidFill>
              </a:rPr>
              <a:t>experiments</a:t>
            </a:r>
            <a:r>
              <a:rPr lang="nn-NO" dirty="0" smtClean="0">
                <a:solidFill>
                  <a:schemeClr val="tx1"/>
                </a:solidFill>
              </a:rPr>
              <a:t> in </a:t>
            </a:r>
            <a:r>
              <a:rPr lang="nn-NO" dirty="0" err="1" smtClean="0">
                <a:solidFill>
                  <a:schemeClr val="tx1"/>
                </a:solidFill>
              </a:rPr>
              <a:t>education</a:t>
            </a:r>
            <a:r>
              <a:rPr lang="nn-NO" dirty="0" smtClean="0">
                <a:solidFill>
                  <a:schemeClr val="tx1"/>
                </a:solidFill>
              </a:rPr>
              <a:t> </a:t>
            </a:r>
            <a:r>
              <a:rPr lang="nn-NO" dirty="0" err="1" smtClean="0">
                <a:solidFill>
                  <a:schemeClr val="tx1"/>
                </a:solidFill>
              </a:rPr>
              <a:t>today</a:t>
            </a:r>
            <a:r>
              <a:rPr lang="nn-NO" dirty="0" smtClean="0">
                <a:solidFill>
                  <a:schemeClr val="tx1"/>
                </a:solidFill>
              </a:rPr>
              <a:t> are </a:t>
            </a:r>
            <a:r>
              <a:rPr lang="nn-NO" dirty="0" err="1" smtClean="0">
                <a:solidFill>
                  <a:schemeClr val="tx1"/>
                </a:solidFill>
              </a:rPr>
              <a:t>the</a:t>
            </a:r>
            <a:r>
              <a:rPr lang="nn-NO" dirty="0" smtClean="0">
                <a:solidFill>
                  <a:schemeClr val="tx1"/>
                </a:solidFill>
              </a:rPr>
              <a:t> </a:t>
            </a:r>
            <a:r>
              <a:rPr lang="nn-NO" dirty="0" err="1" smtClean="0">
                <a:solidFill>
                  <a:schemeClr val="tx1"/>
                </a:solidFill>
              </a:rPr>
              <a:t>developments</a:t>
            </a:r>
            <a:r>
              <a:rPr lang="nn-NO" dirty="0" smtClean="0">
                <a:solidFill>
                  <a:schemeClr val="tx1"/>
                </a:solidFill>
              </a:rPr>
              <a:t> in </a:t>
            </a:r>
            <a:r>
              <a:rPr lang="nn-NO" b="1" dirty="0" smtClean="0"/>
              <a:t>hybrid </a:t>
            </a:r>
            <a:r>
              <a:rPr lang="nn-NO" b="1" dirty="0" err="1" smtClean="0"/>
              <a:t>schooling</a:t>
            </a:r>
            <a:r>
              <a:rPr lang="nn-NO" dirty="0" smtClean="0"/>
              <a:t>, </a:t>
            </a:r>
            <a:r>
              <a:rPr lang="nn-NO" dirty="0" err="1" smtClean="0">
                <a:solidFill>
                  <a:schemeClr val="tx1"/>
                </a:solidFill>
              </a:rPr>
              <a:t>which</a:t>
            </a:r>
            <a:r>
              <a:rPr lang="nn-NO" dirty="0" smtClean="0">
                <a:solidFill>
                  <a:schemeClr val="tx1"/>
                </a:solidFill>
              </a:rPr>
              <a:t> </a:t>
            </a:r>
            <a:r>
              <a:rPr lang="nn-NO" dirty="0" err="1" smtClean="0">
                <a:solidFill>
                  <a:schemeClr val="tx1"/>
                </a:solidFill>
              </a:rPr>
              <a:t>combines</a:t>
            </a:r>
            <a:r>
              <a:rPr lang="nn-NO" dirty="0" smtClean="0">
                <a:solidFill>
                  <a:schemeClr val="tx1"/>
                </a:solidFill>
              </a:rPr>
              <a:t> </a:t>
            </a:r>
            <a:r>
              <a:rPr lang="nn-NO" dirty="0" err="1" smtClean="0">
                <a:solidFill>
                  <a:schemeClr val="tx1"/>
                </a:solidFill>
              </a:rPr>
              <a:t>great</a:t>
            </a:r>
            <a:r>
              <a:rPr lang="nn-NO" dirty="0" smtClean="0">
                <a:solidFill>
                  <a:schemeClr val="tx1"/>
                </a:solidFill>
              </a:rPr>
              <a:t> </a:t>
            </a:r>
            <a:r>
              <a:rPr lang="nn-NO" dirty="0" err="1" smtClean="0">
                <a:solidFill>
                  <a:schemeClr val="tx1"/>
                </a:solidFill>
              </a:rPr>
              <a:t>teaching</a:t>
            </a:r>
            <a:r>
              <a:rPr lang="nn-NO" dirty="0" smtClean="0">
                <a:solidFill>
                  <a:schemeClr val="tx1"/>
                </a:solidFill>
              </a:rPr>
              <a:t>, </a:t>
            </a:r>
            <a:r>
              <a:rPr lang="nn-NO" dirty="0" err="1" smtClean="0">
                <a:solidFill>
                  <a:schemeClr val="tx1"/>
                </a:solidFill>
              </a:rPr>
              <a:t>great</a:t>
            </a:r>
            <a:r>
              <a:rPr lang="nn-NO" dirty="0" smtClean="0">
                <a:solidFill>
                  <a:schemeClr val="tx1"/>
                </a:solidFill>
              </a:rPr>
              <a:t> </a:t>
            </a:r>
            <a:r>
              <a:rPr lang="nn-NO" dirty="0" err="1" smtClean="0">
                <a:solidFill>
                  <a:schemeClr val="tx1"/>
                </a:solidFill>
              </a:rPr>
              <a:t>technology</a:t>
            </a:r>
            <a:r>
              <a:rPr lang="nn-NO" dirty="0" smtClean="0">
                <a:solidFill>
                  <a:schemeClr val="tx1"/>
                </a:solidFill>
              </a:rPr>
              <a:t> and </a:t>
            </a:r>
            <a:r>
              <a:rPr lang="nn-NO" dirty="0" err="1" smtClean="0">
                <a:solidFill>
                  <a:schemeClr val="tx1"/>
                </a:solidFill>
              </a:rPr>
              <a:t>much</a:t>
            </a:r>
            <a:r>
              <a:rPr lang="nn-NO" dirty="0" smtClean="0">
                <a:solidFill>
                  <a:schemeClr val="tx1"/>
                </a:solidFill>
              </a:rPr>
              <a:t> more independent </a:t>
            </a:r>
            <a:r>
              <a:rPr lang="nn-NO" dirty="0" err="1" smtClean="0">
                <a:solidFill>
                  <a:schemeClr val="tx1"/>
                </a:solidFill>
              </a:rPr>
              <a:t>learning</a:t>
            </a:r>
            <a:r>
              <a:rPr lang="nn-NO" dirty="0" smtClean="0">
                <a:solidFill>
                  <a:schemeClr val="tx1"/>
                </a:solidFill>
              </a:rPr>
              <a:t>. […]</a:t>
            </a:r>
          </a:p>
          <a:p>
            <a:pPr marL="0" indent="0">
              <a:buNone/>
            </a:pPr>
            <a:r>
              <a:rPr lang="en-US" kern="1200" dirty="0">
                <a:solidFill>
                  <a:schemeClr val="tx1"/>
                </a:solidFill>
                <a:latin typeface="+mj-lt"/>
              </a:rPr>
              <a:t>Through</a:t>
            </a:r>
            <a:r>
              <a:rPr lang="en-US" b="1" kern="1200" dirty="0">
                <a:solidFill>
                  <a:schemeClr val="tx1"/>
                </a:solidFill>
                <a:latin typeface="+mj-lt"/>
              </a:rPr>
              <a:t> </a:t>
            </a:r>
            <a:r>
              <a:rPr lang="en-US" b="1" kern="1200" dirty="0">
                <a:solidFill>
                  <a:srgbClr val="808000"/>
                </a:solidFill>
                <a:latin typeface="+mj-lt"/>
              </a:rPr>
              <a:t>project-based learning </a:t>
            </a:r>
            <a:r>
              <a:rPr lang="en-US" kern="1200" dirty="0">
                <a:solidFill>
                  <a:schemeClr val="tx1"/>
                </a:solidFill>
                <a:latin typeface="+mj-lt"/>
              </a:rPr>
              <a:t>and </a:t>
            </a:r>
            <a:r>
              <a:rPr lang="en-US" b="1" kern="1200" dirty="0">
                <a:solidFill>
                  <a:srgbClr val="808000"/>
                </a:solidFill>
                <a:latin typeface="+mj-lt"/>
              </a:rPr>
              <a:t>community internships</a:t>
            </a:r>
            <a:r>
              <a:rPr lang="en-US" b="1" kern="1200" dirty="0">
                <a:solidFill>
                  <a:schemeClr val="tx1"/>
                </a:solidFill>
                <a:latin typeface="+mj-lt"/>
              </a:rPr>
              <a:t>, </a:t>
            </a:r>
            <a:r>
              <a:rPr lang="en-US" kern="1200" dirty="0">
                <a:solidFill>
                  <a:schemeClr val="tx1"/>
                </a:solidFill>
                <a:latin typeface="+mj-lt"/>
              </a:rPr>
              <a:t>students take on </a:t>
            </a:r>
            <a:r>
              <a:rPr lang="en-US" b="1" kern="1200" dirty="0">
                <a:solidFill>
                  <a:srgbClr val="808000"/>
                </a:solidFill>
                <a:latin typeface="+mj-lt"/>
              </a:rPr>
              <a:t>real-world challenges</a:t>
            </a:r>
            <a:r>
              <a:rPr lang="en-US" b="1" kern="1200" dirty="0">
                <a:solidFill>
                  <a:schemeClr val="tx1"/>
                </a:solidFill>
                <a:latin typeface="+mj-lt"/>
              </a:rPr>
              <a:t> </a:t>
            </a:r>
            <a:r>
              <a:rPr lang="en-US" kern="1200" dirty="0">
                <a:solidFill>
                  <a:schemeClr val="tx1"/>
                </a:solidFill>
                <a:latin typeface="+mj-lt"/>
              </a:rPr>
              <a:t>and come up with innovative solutions </a:t>
            </a:r>
            <a:r>
              <a:rPr lang="en-US" sz="1800" dirty="0" smtClean="0">
                <a:solidFill>
                  <a:schemeClr val="tx1"/>
                </a:solidFill>
              </a:rPr>
              <a:t>Barber</a:t>
            </a:r>
            <a:r>
              <a:rPr lang="en-US" sz="1800" dirty="0">
                <a:solidFill>
                  <a:schemeClr val="tx1"/>
                </a:solidFill>
              </a:rPr>
              <a:t>, Donnelly and </a:t>
            </a:r>
            <a:r>
              <a:rPr lang="en-US" sz="1800" dirty="0" err="1">
                <a:solidFill>
                  <a:schemeClr val="tx1"/>
                </a:solidFill>
              </a:rPr>
              <a:t>Rozvi</a:t>
            </a:r>
            <a:r>
              <a:rPr lang="en-US" sz="1800" dirty="0">
                <a:solidFill>
                  <a:schemeClr val="tx1"/>
                </a:solidFill>
              </a:rPr>
              <a:t> </a:t>
            </a:r>
            <a:r>
              <a:rPr lang="en-US" sz="1800" dirty="0" smtClean="0">
                <a:solidFill>
                  <a:schemeClr val="tx1"/>
                </a:solidFill>
              </a:rPr>
              <a:t>(2012) Oceans </a:t>
            </a:r>
            <a:r>
              <a:rPr lang="en-US" sz="1800" dirty="0">
                <a:solidFill>
                  <a:schemeClr val="tx1"/>
                </a:solidFill>
              </a:rPr>
              <a:t>of Innovation: The Atlantic, the Pacific, </a:t>
            </a:r>
            <a:r>
              <a:rPr lang="en-US" sz="1800" dirty="0" smtClean="0">
                <a:solidFill>
                  <a:schemeClr val="tx1"/>
                </a:solidFill>
              </a:rPr>
              <a:t>global leadership </a:t>
            </a:r>
            <a:r>
              <a:rPr lang="en-US" sz="1800" dirty="0">
                <a:solidFill>
                  <a:schemeClr val="tx1"/>
                </a:solidFill>
              </a:rPr>
              <a:t>and the future of education</a:t>
            </a:r>
            <a:br>
              <a:rPr lang="en-US" sz="1800" dirty="0">
                <a:solidFill>
                  <a:schemeClr val="tx1"/>
                </a:solidFill>
              </a:rPr>
            </a:br>
            <a:r>
              <a:rPr lang="en-US" sz="1800" dirty="0" smtClean="0">
                <a:solidFill>
                  <a:schemeClr val="tx1"/>
                </a:solidFill>
              </a:rPr>
              <a:t>(p. </a:t>
            </a:r>
            <a:r>
              <a:rPr lang="nn-NO" sz="1800" dirty="0" smtClean="0">
                <a:solidFill>
                  <a:schemeClr val="tx1"/>
                </a:solidFill>
              </a:rPr>
              <a:t>56)</a:t>
            </a:r>
            <a:endParaRPr lang="nn-NO" sz="1800" dirty="0">
              <a:solidFill>
                <a:schemeClr val="tx1"/>
              </a:solidFill>
            </a:endParaRPr>
          </a:p>
        </p:txBody>
      </p:sp>
      <p:sp>
        <p:nvSpPr>
          <p:cNvPr id="4" name="Tittel 3"/>
          <p:cNvSpPr>
            <a:spLocks noGrp="1"/>
          </p:cNvSpPr>
          <p:nvPr>
            <p:ph type="title"/>
          </p:nvPr>
        </p:nvSpPr>
        <p:spPr>
          <a:xfrm>
            <a:off x="467544" y="692696"/>
            <a:ext cx="7948613" cy="990600"/>
          </a:xfrm>
        </p:spPr>
        <p:txBody>
          <a:bodyPr/>
          <a:lstStyle/>
          <a:p>
            <a:r>
              <a:rPr lang="en-US" dirty="0" err="1" smtClean="0">
                <a:solidFill>
                  <a:srgbClr val="808000"/>
                </a:solidFill>
              </a:rPr>
              <a:t>Hva</a:t>
            </a:r>
            <a:r>
              <a:rPr lang="en-US" dirty="0" smtClean="0">
                <a:solidFill>
                  <a:srgbClr val="808000"/>
                </a:solidFill>
              </a:rPr>
              <a:t> </a:t>
            </a:r>
            <a:r>
              <a:rPr lang="en-US" dirty="0" err="1" smtClean="0">
                <a:solidFill>
                  <a:srgbClr val="808000"/>
                </a:solidFill>
              </a:rPr>
              <a:t>sier</a:t>
            </a:r>
            <a:r>
              <a:rPr lang="en-US" dirty="0" smtClean="0">
                <a:solidFill>
                  <a:srgbClr val="808000"/>
                </a:solidFill>
              </a:rPr>
              <a:t> </a:t>
            </a:r>
            <a:r>
              <a:rPr lang="en-US" dirty="0" err="1" smtClean="0">
                <a:solidFill>
                  <a:srgbClr val="808000"/>
                </a:solidFill>
              </a:rPr>
              <a:t>andre</a:t>
            </a:r>
            <a:r>
              <a:rPr lang="en-US" dirty="0" smtClean="0">
                <a:solidFill>
                  <a:srgbClr val="808000"/>
                </a:solidFill>
              </a:rPr>
              <a:t> </a:t>
            </a:r>
            <a:r>
              <a:rPr lang="en-US" dirty="0" err="1" smtClean="0">
                <a:solidFill>
                  <a:srgbClr val="808000"/>
                </a:solidFill>
              </a:rPr>
              <a:t>utdanningsforskere</a:t>
            </a:r>
            <a:r>
              <a:rPr lang="en-US" dirty="0" smtClean="0">
                <a:solidFill>
                  <a:srgbClr val="808000"/>
                </a:solidFill>
              </a:rPr>
              <a:t>?</a:t>
            </a:r>
            <a:endParaRPr lang="en-US" dirty="0">
              <a:solidFill>
                <a:srgbClr val="808000"/>
              </a:solidFill>
            </a:endParaRPr>
          </a:p>
        </p:txBody>
      </p:sp>
    </p:spTree>
    <p:extLst>
      <p:ext uri="{BB962C8B-B14F-4D97-AF65-F5344CB8AC3E}">
        <p14:creationId xmlns:p14="http://schemas.microsoft.com/office/powerpoint/2010/main" val="16432824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92125" y="609600"/>
            <a:ext cx="7948613" cy="1811288"/>
          </a:xfrm>
        </p:spPr>
        <p:txBody>
          <a:bodyPr/>
          <a:lstStyle/>
          <a:p>
            <a:r>
              <a:rPr lang="nb-NO" dirty="0" smtClean="0"/>
              <a:t>EU og UNESCO – </a:t>
            </a:r>
            <a:r>
              <a:rPr lang="nb-NO" sz="3200" dirty="0" smtClean="0"/>
              <a:t>kreativ og kritisk mediekompetanse som kjernekompetanse for framtidas borgere</a:t>
            </a:r>
            <a:endParaRPr lang="nb-NO" sz="3200" dirty="0"/>
          </a:p>
        </p:txBody>
      </p:sp>
      <p:pic>
        <p:nvPicPr>
          <p:cNvPr id="4" name="Picture 2" descr="http://wa1.www.unesco.org/new/fileadmin/MULTIMEDIA/HQ/CI/CI/images/Publication_covers/mil_curriculum_160.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940153" y="2564905"/>
            <a:ext cx="2551048" cy="3268530"/>
          </a:xfrm>
          <a:prstGeom prst="rect">
            <a:avLst/>
          </a:prstGeom>
          <a:noFill/>
          <a:extLst>
            <a:ext uri="{909E8E84-426E-40DD-AFC4-6F175D3DCCD1}">
              <a14:hiddenFill xmlns:a14="http://schemas.microsoft.com/office/drawing/2010/main">
                <a:solidFill>
                  <a:srgbClr val="FFFFFF"/>
                </a:solidFill>
              </a14:hiddenFill>
            </a:ext>
          </a:extLst>
        </p:spPr>
      </p:pic>
      <p:pic>
        <p:nvPicPr>
          <p:cNvPr id="5" name="Bild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1560" y="2564904"/>
            <a:ext cx="4776664" cy="3361198"/>
          </a:xfrm>
          <a:prstGeom prst="rect">
            <a:avLst/>
          </a:prstGeom>
        </p:spPr>
      </p:pic>
    </p:spTree>
    <p:extLst>
      <p:ext uri="{BB962C8B-B14F-4D97-AF65-F5344CB8AC3E}">
        <p14:creationId xmlns:p14="http://schemas.microsoft.com/office/powerpoint/2010/main" val="23360744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n-NO" b="1" dirty="0" smtClean="0">
                <a:solidFill>
                  <a:schemeClr val="tx1"/>
                </a:solidFill>
              </a:rPr>
              <a:t>Stortingsmelding 20:</a:t>
            </a:r>
            <a:endParaRPr lang="nn-NO" b="1" dirty="0">
              <a:solidFill>
                <a:schemeClr val="tx1"/>
              </a:solidFill>
            </a:endParaRPr>
          </a:p>
        </p:txBody>
      </p:sp>
      <p:sp>
        <p:nvSpPr>
          <p:cNvPr id="3" name="Plassholder for innhold 2"/>
          <p:cNvSpPr>
            <a:spLocks noGrp="1"/>
          </p:cNvSpPr>
          <p:nvPr>
            <p:ph idx="1"/>
          </p:nvPr>
        </p:nvSpPr>
        <p:spPr/>
        <p:txBody>
          <a:bodyPr/>
          <a:lstStyle/>
          <a:p>
            <a:pPr marL="0" indent="0">
              <a:buNone/>
            </a:pPr>
            <a:r>
              <a:rPr lang="nn-NO" b="1" dirty="0" err="1"/>
              <a:t>H</a:t>
            </a:r>
            <a:r>
              <a:rPr lang="nn-NO" b="1" dirty="0" err="1" smtClean="0"/>
              <a:t>va</a:t>
            </a:r>
            <a:r>
              <a:rPr lang="nn-NO" b="1" dirty="0" smtClean="0"/>
              <a:t> er </a:t>
            </a:r>
            <a:r>
              <a:rPr lang="nn-NO" b="1" dirty="0" err="1" smtClean="0"/>
              <a:t>egentlig</a:t>
            </a:r>
            <a:r>
              <a:rPr lang="nn-NO" b="1" dirty="0" smtClean="0"/>
              <a:t> problemet med MK når dette er </a:t>
            </a:r>
            <a:r>
              <a:rPr lang="nn-NO" b="1" dirty="0" err="1" smtClean="0"/>
              <a:t>hovedbekymringa</a:t>
            </a:r>
            <a:r>
              <a:rPr lang="nn-NO" b="1" dirty="0" smtClean="0"/>
              <a:t> for </a:t>
            </a:r>
            <a:r>
              <a:rPr lang="nn-NO" b="1" dirty="0" err="1" smtClean="0"/>
              <a:t>vgs</a:t>
            </a:r>
            <a:r>
              <a:rPr lang="nn-NO" b="1" dirty="0" smtClean="0"/>
              <a:t> </a:t>
            </a:r>
            <a:r>
              <a:rPr lang="nb-NO" b="1" dirty="0" smtClean="0"/>
              <a:t>(s</a:t>
            </a:r>
            <a:r>
              <a:rPr lang="nb-NO" b="1" dirty="0"/>
              <a:t>. 104)</a:t>
            </a:r>
            <a:r>
              <a:rPr lang="nn-NO" b="1" dirty="0" smtClean="0"/>
              <a:t>:</a:t>
            </a:r>
          </a:p>
          <a:p>
            <a:r>
              <a:rPr lang="nn-NO" dirty="0" err="1" smtClean="0">
                <a:solidFill>
                  <a:schemeClr val="tx1"/>
                </a:solidFill>
              </a:rPr>
              <a:t>Frafall</a:t>
            </a:r>
            <a:endParaRPr lang="nn-NO" dirty="0">
              <a:solidFill>
                <a:schemeClr val="tx1"/>
              </a:solidFill>
            </a:endParaRPr>
          </a:p>
          <a:p>
            <a:r>
              <a:rPr lang="nb-NO" dirty="0" smtClean="0">
                <a:solidFill>
                  <a:schemeClr val="tx1"/>
                </a:solidFill>
              </a:rPr>
              <a:t>Bare </a:t>
            </a:r>
            <a:r>
              <a:rPr lang="nn-NO" dirty="0" smtClean="0">
                <a:solidFill>
                  <a:schemeClr val="tx1"/>
                </a:solidFill>
              </a:rPr>
              <a:t>15 </a:t>
            </a:r>
            <a:r>
              <a:rPr lang="nn-NO" dirty="0">
                <a:solidFill>
                  <a:schemeClr val="tx1"/>
                </a:solidFill>
              </a:rPr>
              <a:t>prosent av det totale elevkullet </a:t>
            </a:r>
            <a:r>
              <a:rPr lang="nn-NO" dirty="0" err="1" smtClean="0">
                <a:solidFill>
                  <a:schemeClr val="tx1"/>
                </a:solidFill>
              </a:rPr>
              <a:t>avslutter</a:t>
            </a:r>
            <a:r>
              <a:rPr lang="nn-NO" dirty="0" smtClean="0">
                <a:solidFill>
                  <a:schemeClr val="tx1"/>
                </a:solidFill>
              </a:rPr>
              <a:t> med </a:t>
            </a:r>
            <a:r>
              <a:rPr lang="nn-NO" dirty="0">
                <a:solidFill>
                  <a:schemeClr val="tx1"/>
                </a:solidFill>
              </a:rPr>
              <a:t>fag- eller </a:t>
            </a:r>
            <a:r>
              <a:rPr lang="nn-NO" dirty="0" err="1">
                <a:solidFill>
                  <a:schemeClr val="tx1"/>
                </a:solidFill>
              </a:rPr>
              <a:t>svennebrev</a:t>
            </a:r>
            <a:r>
              <a:rPr lang="nn-NO" dirty="0">
                <a:solidFill>
                  <a:schemeClr val="tx1"/>
                </a:solidFill>
              </a:rPr>
              <a:t> eller </a:t>
            </a:r>
            <a:r>
              <a:rPr lang="nn-NO" dirty="0" smtClean="0">
                <a:solidFill>
                  <a:schemeClr val="tx1"/>
                </a:solidFill>
              </a:rPr>
              <a:t>yrkeskompetanse</a:t>
            </a:r>
            <a:endParaRPr lang="nn-NO" dirty="0">
              <a:solidFill>
                <a:schemeClr val="tx1"/>
              </a:solidFill>
            </a:endParaRPr>
          </a:p>
          <a:p>
            <a:r>
              <a:rPr lang="nb-NO" dirty="0">
                <a:solidFill>
                  <a:schemeClr val="tx1"/>
                </a:solidFill>
              </a:rPr>
              <a:t>R</a:t>
            </a:r>
            <a:r>
              <a:rPr lang="nb-NO" dirty="0" smtClean="0">
                <a:solidFill>
                  <a:schemeClr val="tx1"/>
                </a:solidFill>
              </a:rPr>
              <a:t>elevans </a:t>
            </a:r>
            <a:r>
              <a:rPr lang="nb-NO" dirty="0">
                <a:solidFill>
                  <a:schemeClr val="tx1"/>
                </a:solidFill>
              </a:rPr>
              <a:t>for samfunnets og arbeidslivets framtidige behov for </a:t>
            </a:r>
            <a:r>
              <a:rPr lang="nb-NO" dirty="0" smtClean="0">
                <a:solidFill>
                  <a:schemeClr val="tx1"/>
                </a:solidFill>
              </a:rPr>
              <a:t>kompetanse </a:t>
            </a:r>
            <a:endParaRPr lang="nn-NO" dirty="0" smtClean="0">
              <a:solidFill>
                <a:schemeClr val="tx1"/>
              </a:solidFill>
            </a:endParaRPr>
          </a:p>
          <a:p>
            <a:r>
              <a:rPr lang="nn-NO" dirty="0" smtClean="0"/>
              <a:t> </a:t>
            </a:r>
          </a:p>
          <a:p>
            <a:pPr marL="0" indent="0">
              <a:buNone/>
            </a:pPr>
            <a:endParaRPr lang="nn-NO" dirty="0" smtClean="0"/>
          </a:p>
        </p:txBody>
      </p:sp>
    </p:spTree>
    <p:extLst>
      <p:ext uri="{BB962C8B-B14F-4D97-AF65-F5344CB8AC3E}">
        <p14:creationId xmlns:p14="http://schemas.microsoft.com/office/powerpoint/2010/main" val="290738947"/>
      </p:ext>
    </p:extLst>
  </p:cSld>
  <p:clrMapOvr>
    <a:masterClrMapping/>
  </p:clrMapOvr>
  <p:transition>
    <p:randomBa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n-NO" dirty="0" smtClean="0"/>
              <a:t>Stortingsmelding 20:</a:t>
            </a:r>
            <a:endParaRPr lang="nn-NO" dirty="0"/>
          </a:p>
        </p:txBody>
      </p:sp>
      <p:sp>
        <p:nvSpPr>
          <p:cNvPr id="3" name="Plassholder for innhold 2"/>
          <p:cNvSpPr>
            <a:spLocks noGrp="1"/>
          </p:cNvSpPr>
          <p:nvPr>
            <p:ph idx="1"/>
          </p:nvPr>
        </p:nvSpPr>
        <p:spPr/>
        <p:txBody>
          <a:bodyPr/>
          <a:lstStyle/>
          <a:p>
            <a:pPr marL="0" indent="0">
              <a:buNone/>
            </a:pPr>
            <a:r>
              <a:rPr lang="nb-NO" b="1" dirty="0" smtClean="0">
                <a:solidFill>
                  <a:schemeClr val="tx1"/>
                </a:solidFill>
              </a:rPr>
              <a:t>MK flyttes fordi 97% vil ha studiekompetanse</a:t>
            </a:r>
            <a:r>
              <a:rPr lang="nb-NO" dirty="0" smtClean="0">
                <a:solidFill>
                  <a:schemeClr val="tx1"/>
                </a:solidFill>
              </a:rPr>
              <a:t>. </a:t>
            </a:r>
            <a:r>
              <a:rPr lang="nb-NO" dirty="0" smtClean="0"/>
              <a:t>Hvor mange vil ha studiekompetanse i andre yrkesfag? Satt på spissen: er det yrkesfags-elever som ikke ønsker studiekompetanse? Forskning?</a:t>
            </a:r>
          </a:p>
          <a:p>
            <a:r>
              <a:rPr lang="nb-NO" b="1" dirty="0" err="1" smtClean="0">
                <a:solidFill>
                  <a:schemeClr val="tx1"/>
                </a:solidFill>
              </a:rPr>
              <a:t>St.m</a:t>
            </a:r>
            <a:r>
              <a:rPr lang="nb-NO" b="1" dirty="0" smtClean="0">
                <a:solidFill>
                  <a:schemeClr val="tx1"/>
                </a:solidFill>
              </a:rPr>
              <a:t>. 20 sier også generelt at: </a:t>
            </a:r>
            <a:endParaRPr lang="nn-NO" b="1" dirty="0">
              <a:solidFill>
                <a:schemeClr val="tx1"/>
              </a:solidFill>
            </a:endParaRPr>
          </a:p>
          <a:p>
            <a:r>
              <a:rPr lang="nb-NO" dirty="0">
                <a:solidFill>
                  <a:schemeClr val="tx1"/>
                </a:solidFill>
              </a:rPr>
              <a:t>Det kan se ut til at mange elever planlegger et løp med to år på yrkesfag og ett år med påbygging til generell studiekompetanse. </a:t>
            </a:r>
            <a:endParaRPr lang="nb-NO" dirty="0" smtClean="0">
              <a:solidFill>
                <a:schemeClr val="tx1"/>
              </a:solidFill>
            </a:endParaRPr>
          </a:p>
          <a:p>
            <a:pPr marL="0" indent="0">
              <a:buNone/>
            </a:pPr>
            <a:endParaRPr lang="nb-NO" dirty="0" smtClean="0"/>
          </a:p>
          <a:p>
            <a:pPr>
              <a:buFontTx/>
              <a:buChar char="-"/>
            </a:pPr>
            <a:endParaRPr lang="nb-NO" dirty="0"/>
          </a:p>
        </p:txBody>
      </p:sp>
    </p:spTree>
    <p:extLst>
      <p:ext uri="{BB962C8B-B14F-4D97-AF65-F5344CB8AC3E}">
        <p14:creationId xmlns:p14="http://schemas.microsoft.com/office/powerpoint/2010/main" val="980082826"/>
      </p:ext>
    </p:extLst>
  </p:cSld>
  <p:clrMapOvr>
    <a:masterClrMapping/>
  </p:clrMapOvr>
  <p:transition>
    <p:randomBa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n-NO" dirty="0" smtClean="0"/>
              <a:t>Stortingsmelding 20:</a:t>
            </a:r>
            <a:endParaRPr lang="nn-NO" dirty="0"/>
          </a:p>
        </p:txBody>
      </p:sp>
      <p:sp>
        <p:nvSpPr>
          <p:cNvPr id="3" name="Plassholder for innhold 2"/>
          <p:cNvSpPr>
            <a:spLocks noGrp="1"/>
          </p:cNvSpPr>
          <p:nvPr>
            <p:ph idx="1"/>
          </p:nvPr>
        </p:nvSpPr>
        <p:spPr/>
        <p:txBody>
          <a:bodyPr/>
          <a:lstStyle/>
          <a:p>
            <a:pPr marL="0" indent="0">
              <a:buNone/>
            </a:pPr>
            <a:r>
              <a:rPr lang="nb-NO" b="1" dirty="0">
                <a:solidFill>
                  <a:schemeClr val="tx1"/>
                </a:solidFill>
              </a:rPr>
              <a:t>Fordi bare rundt 100 elever går ut i lære etter to år</a:t>
            </a:r>
            <a:r>
              <a:rPr lang="nb-NO" dirty="0"/>
              <a:t>. </a:t>
            </a:r>
            <a:endParaRPr lang="nb-NO" dirty="0" smtClean="0"/>
          </a:p>
          <a:p>
            <a:pPr marL="0" indent="0">
              <a:buNone/>
            </a:pPr>
            <a:r>
              <a:rPr lang="nb-NO" dirty="0" smtClean="0"/>
              <a:t>Hvor </a:t>
            </a:r>
            <a:r>
              <a:rPr lang="nb-NO" dirty="0"/>
              <a:t>mange lærlingeplasser er det </a:t>
            </a:r>
            <a:r>
              <a:rPr lang="nb-NO" dirty="0" smtClean="0"/>
              <a:t>å få innen for de 3 mulige retningene? Er </a:t>
            </a:r>
            <a:r>
              <a:rPr lang="nb-NO" dirty="0"/>
              <a:t>det </a:t>
            </a:r>
            <a:r>
              <a:rPr lang="nb-NO" dirty="0" smtClean="0"/>
              <a:t>flere </a:t>
            </a:r>
            <a:r>
              <a:rPr lang="nb-NO" dirty="0"/>
              <a:t>plasser enn elever som vil ha dem? </a:t>
            </a:r>
            <a:r>
              <a:rPr lang="nb-NO" dirty="0" smtClean="0"/>
              <a:t>Hvor </a:t>
            </a:r>
            <a:r>
              <a:rPr lang="nb-NO" dirty="0"/>
              <a:t>mange </a:t>
            </a:r>
            <a:r>
              <a:rPr lang="nb-NO" dirty="0" smtClean="0"/>
              <a:t>kunne tenke seg å få både fagbrev og studiekompetanse? </a:t>
            </a:r>
          </a:p>
          <a:p>
            <a:r>
              <a:rPr lang="nb-NO" b="1" dirty="0" err="1" smtClean="0">
                <a:solidFill>
                  <a:schemeClr val="tx1"/>
                </a:solidFill>
              </a:rPr>
              <a:t>St.m</a:t>
            </a:r>
            <a:r>
              <a:rPr lang="nb-NO" b="1" dirty="0" smtClean="0">
                <a:solidFill>
                  <a:schemeClr val="tx1"/>
                </a:solidFill>
              </a:rPr>
              <a:t>. 20:</a:t>
            </a:r>
            <a:r>
              <a:rPr lang="nb-NO" dirty="0" smtClean="0">
                <a:solidFill>
                  <a:schemeClr val="tx1"/>
                </a:solidFill>
              </a:rPr>
              <a:t> 2012-13: </a:t>
            </a:r>
            <a:r>
              <a:rPr lang="nb-NO" dirty="0">
                <a:solidFill>
                  <a:schemeClr val="tx1"/>
                </a:solidFill>
              </a:rPr>
              <a:t>191 elever som søkte læreplass, </a:t>
            </a:r>
            <a:r>
              <a:rPr lang="nn-NO" dirty="0" err="1" smtClean="0">
                <a:solidFill>
                  <a:schemeClr val="tx1"/>
                </a:solidFill>
              </a:rPr>
              <a:t>samlet</a:t>
            </a:r>
            <a:r>
              <a:rPr lang="nn-NO" dirty="0" smtClean="0">
                <a:solidFill>
                  <a:schemeClr val="tx1"/>
                </a:solidFill>
              </a:rPr>
              <a:t> </a:t>
            </a:r>
            <a:r>
              <a:rPr lang="nn-NO" dirty="0">
                <a:solidFill>
                  <a:schemeClr val="tx1"/>
                </a:solidFill>
              </a:rPr>
              <a:t>sett </a:t>
            </a:r>
            <a:r>
              <a:rPr lang="nn-NO" dirty="0" err="1">
                <a:solidFill>
                  <a:schemeClr val="tx1"/>
                </a:solidFill>
              </a:rPr>
              <a:t>formidlet</a:t>
            </a:r>
            <a:r>
              <a:rPr lang="nn-NO" dirty="0">
                <a:solidFill>
                  <a:schemeClr val="tx1"/>
                </a:solidFill>
              </a:rPr>
              <a:t> 101 </a:t>
            </a:r>
            <a:r>
              <a:rPr lang="nn-NO" dirty="0" err="1">
                <a:solidFill>
                  <a:schemeClr val="tx1"/>
                </a:solidFill>
              </a:rPr>
              <a:t>lærekontrakter</a:t>
            </a:r>
            <a:r>
              <a:rPr lang="nn-NO" dirty="0">
                <a:solidFill>
                  <a:schemeClr val="tx1"/>
                </a:solidFill>
              </a:rPr>
              <a:t> </a:t>
            </a:r>
            <a:r>
              <a:rPr lang="nn-NO" dirty="0" err="1">
                <a:solidFill>
                  <a:schemeClr val="tx1"/>
                </a:solidFill>
              </a:rPr>
              <a:t>innenfor</a:t>
            </a:r>
            <a:r>
              <a:rPr lang="nn-NO" dirty="0">
                <a:solidFill>
                  <a:schemeClr val="tx1"/>
                </a:solidFill>
              </a:rPr>
              <a:t> </a:t>
            </a:r>
            <a:r>
              <a:rPr lang="nn-NO" dirty="0" smtClean="0">
                <a:solidFill>
                  <a:schemeClr val="tx1"/>
                </a:solidFill>
              </a:rPr>
              <a:t>utdannings-programmets </a:t>
            </a:r>
            <a:r>
              <a:rPr lang="nn-NO" dirty="0">
                <a:solidFill>
                  <a:schemeClr val="tx1"/>
                </a:solidFill>
              </a:rPr>
              <a:t>lærefag. </a:t>
            </a:r>
            <a:endParaRPr lang="nb-NO" dirty="0" smtClean="0">
              <a:solidFill>
                <a:schemeClr val="tx1"/>
              </a:solidFill>
            </a:endParaRPr>
          </a:p>
          <a:p>
            <a:pPr marL="0" indent="0">
              <a:buNone/>
            </a:pPr>
            <a:endParaRPr lang="nb-NO" dirty="0" smtClean="0"/>
          </a:p>
          <a:p>
            <a:pPr marL="0" indent="0">
              <a:buNone/>
            </a:pPr>
            <a:endParaRPr lang="nb-NO" dirty="0" smtClean="0"/>
          </a:p>
          <a:p>
            <a:pPr>
              <a:buFontTx/>
              <a:buChar char="-"/>
            </a:pPr>
            <a:endParaRPr lang="nb-NO" dirty="0"/>
          </a:p>
        </p:txBody>
      </p:sp>
    </p:spTree>
    <p:extLst>
      <p:ext uri="{BB962C8B-B14F-4D97-AF65-F5344CB8AC3E}">
        <p14:creationId xmlns:p14="http://schemas.microsoft.com/office/powerpoint/2010/main" val="2670765990"/>
      </p:ext>
    </p:extLst>
  </p:cSld>
  <p:clrMapOvr>
    <a:masterClrMapping/>
  </p:clrMapOvr>
  <p:transition>
    <p:randomBa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n-NO" dirty="0" smtClean="0"/>
              <a:t>Stortingsmelding 20:</a:t>
            </a:r>
            <a:endParaRPr lang="nn-NO" dirty="0"/>
          </a:p>
        </p:txBody>
      </p:sp>
      <p:sp>
        <p:nvSpPr>
          <p:cNvPr id="3" name="Plassholder for innhold 2"/>
          <p:cNvSpPr>
            <a:spLocks noGrp="1"/>
          </p:cNvSpPr>
          <p:nvPr>
            <p:ph idx="1"/>
          </p:nvPr>
        </p:nvSpPr>
        <p:spPr/>
        <p:txBody>
          <a:bodyPr/>
          <a:lstStyle/>
          <a:p>
            <a:pPr marL="0" indent="0">
              <a:buNone/>
            </a:pPr>
            <a:r>
              <a:rPr lang="nb-NO" b="1" dirty="0" smtClean="0">
                <a:solidFill>
                  <a:schemeClr val="tx1"/>
                </a:solidFill>
              </a:rPr>
              <a:t>Fordi elevene får et svakere utgangspunkt for høyere utdanning. (s. 114)</a:t>
            </a:r>
            <a:r>
              <a:rPr lang="nb-NO" dirty="0" smtClean="0"/>
              <a:t> </a:t>
            </a:r>
          </a:p>
          <a:p>
            <a:pPr marL="0" indent="0">
              <a:buNone/>
            </a:pPr>
            <a:r>
              <a:rPr lang="nb-NO" dirty="0" smtClean="0"/>
              <a:t>Hva slags høyere utdanning er de ikke godt nok forberedt på? Forskning på at de stiller dårligere? </a:t>
            </a:r>
          </a:p>
          <a:p>
            <a:pPr marL="0" indent="0">
              <a:buNone/>
            </a:pPr>
            <a:r>
              <a:rPr lang="nb-NO" dirty="0" smtClean="0"/>
              <a:t>Er studiespesialisering godt nok grunnlag for all høyere utdanning?</a:t>
            </a:r>
            <a:endParaRPr lang="nb-NO" dirty="0"/>
          </a:p>
          <a:p>
            <a:pPr marL="0" indent="0">
              <a:buNone/>
            </a:pPr>
            <a:r>
              <a:rPr lang="nb-NO" b="1" dirty="0" err="1" smtClean="0">
                <a:solidFill>
                  <a:schemeClr val="tx1"/>
                </a:solidFill>
              </a:rPr>
              <a:t>Stm</a:t>
            </a:r>
            <a:r>
              <a:rPr lang="nb-NO" b="1" dirty="0" smtClean="0">
                <a:solidFill>
                  <a:schemeClr val="tx1"/>
                </a:solidFill>
              </a:rPr>
              <a:t>. 20:</a:t>
            </a:r>
          </a:p>
          <a:p>
            <a:pPr marL="0" indent="0">
              <a:buNone/>
            </a:pPr>
            <a:r>
              <a:rPr lang="nb-NO" dirty="0" smtClean="0">
                <a:solidFill>
                  <a:schemeClr val="tx1"/>
                </a:solidFill>
              </a:rPr>
              <a:t>Vil få 365t religion og etikk, eldre historie, geografi og fremmedspråk i stedet for 421t PTF</a:t>
            </a:r>
          </a:p>
          <a:p>
            <a:pPr>
              <a:buFontTx/>
              <a:buChar char="-"/>
            </a:pPr>
            <a:endParaRPr lang="nb-NO" dirty="0"/>
          </a:p>
        </p:txBody>
      </p:sp>
    </p:spTree>
    <p:extLst>
      <p:ext uri="{BB962C8B-B14F-4D97-AF65-F5344CB8AC3E}">
        <p14:creationId xmlns:p14="http://schemas.microsoft.com/office/powerpoint/2010/main" val="1703259169"/>
      </p:ext>
    </p:extLst>
  </p:cSld>
  <p:clrMapOvr>
    <a:masterClrMapping/>
  </p:clrMapOvr>
  <p:transition>
    <p:randomBa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n-NO" dirty="0" err="1" smtClean="0"/>
              <a:t>Hva</a:t>
            </a:r>
            <a:r>
              <a:rPr lang="nn-NO" dirty="0" smtClean="0"/>
              <a:t> er </a:t>
            </a:r>
            <a:r>
              <a:rPr lang="nn-NO" dirty="0" err="1" smtClean="0"/>
              <a:t>egentlig</a:t>
            </a:r>
            <a:r>
              <a:rPr lang="nn-NO" dirty="0" smtClean="0"/>
              <a:t> problemet med MK?</a:t>
            </a:r>
            <a:endParaRPr lang="nn-NO" dirty="0"/>
          </a:p>
        </p:txBody>
      </p:sp>
      <p:sp>
        <p:nvSpPr>
          <p:cNvPr id="3" name="Plassholder for innhold 2"/>
          <p:cNvSpPr>
            <a:spLocks noGrp="1"/>
          </p:cNvSpPr>
          <p:nvPr>
            <p:ph idx="1"/>
          </p:nvPr>
        </p:nvSpPr>
        <p:spPr/>
        <p:txBody>
          <a:bodyPr/>
          <a:lstStyle/>
          <a:p>
            <a:pPr marL="0" indent="0">
              <a:buNone/>
            </a:pPr>
            <a:r>
              <a:rPr lang="nn-NO" kern="1200" dirty="0" smtClean="0">
                <a:solidFill>
                  <a:schemeClr val="tx1"/>
                </a:solidFill>
                <a:latin typeface="Arial" charset="0"/>
              </a:rPr>
              <a:t>1. </a:t>
            </a:r>
            <a:r>
              <a:rPr lang="nn-NO" kern="1200" dirty="0" err="1" smtClean="0">
                <a:solidFill>
                  <a:srgbClr val="808000"/>
                </a:solidFill>
                <a:latin typeface="Arial" charset="0"/>
              </a:rPr>
              <a:t>Frafall</a:t>
            </a:r>
            <a:r>
              <a:rPr lang="nn-NO" kern="1200" dirty="0" smtClean="0">
                <a:solidFill>
                  <a:schemeClr val="tx1"/>
                </a:solidFill>
                <a:latin typeface="Arial" charset="0"/>
              </a:rPr>
              <a:t> </a:t>
            </a:r>
          </a:p>
          <a:p>
            <a:r>
              <a:rPr lang="nb-NO" dirty="0" smtClean="0">
                <a:solidFill>
                  <a:schemeClr val="tx1"/>
                </a:solidFill>
              </a:rPr>
              <a:t>Høy </a:t>
            </a:r>
            <a:r>
              <a:rPr lang="nb-NO" dirty="0">
                <a:solidFill>
                  <a:schemeClr val="tx1"/>
                </a:solidFill>
              </a:rPr>
              <a:t>søknad (1,34 elever per </a:t>
            </a:r>
            <a:r>
              <a:rPr lang="nb-NO" dirty="0" smtClean="0">
                <a:solidFill>
                  <a:schemeClr val="tx1"/>
                </a:solidFill>
              </a:rPr>
              <a:t>plass i 2012 </a:t>
            </a:r>
            <a:r>
              <a:rPr lang="nb-NO" dirty="0">
                <a:solidFill>
                  <a:schemeClr val="tx1"/>
                </a:solidFill>
              </a:rPr>
              <a:t>= høyest </a:t>
            </a:r>
            <a:r>
              <a:rPr lang="nb-NO" dirty="0" err="1">
                <a:solidFill>
                  <a:schemeClr val="tx1"/>
                </a:solidFill>
              </a:rPr>
              <a:t>oversøknad</a:t>
            </a:r>
            <a:r>
              <a:rPr lang="nb-NO" dirty="0">
                <a:solidFill>
                  <a:schemeClr val="tx1"/>
                </a:solidFill>
              </a:rPr>
              <a:t> per plass</a:t>
            </a:r>
            <a:r>
              <a:rPr lang="nb-NO" dirty="0" smtClean="0">
                <a:solidFill>
                  <a:schemeClr val="tx1"/>
                </a:solidFill>
              </a:rPr>
              <a:t>) </a:t>
            </a:r>
          </a:p>
          <a:p>
            <a:r>
              <a:rPr lang="nb-NO" dirty="0" smtClean="0">
                <a:solidFill>
                  <a:schemeClr val="tx1"/>
                </a:solidFill>
              </a:rPr>
              <a:t>Høy gjennomføring: 82,5% innen 5 år </a:t>
            </a:r>
            <a:r>
              <a:rPr lang="nb-NO" dirty="0">
                <a:solidFill>
                  <a:schemeClr val="tx1"/>
                </a:solidFill>
              </a:rPr>
              <a:t>- på nivå med </a:t>
            </a:r>
            <a:r>
              <a:rPr lang="nb-NO" dirty="0" err="1">
                <a:solidFill>
                  <a:schemeClr val="tx1"/>
                </a:solidFill>
              </a:rPr>
              <a:t>studiespes</a:t>
            </a:r>
            <a:r>
              <a:rPr lang="nb-NO" dirty="0">
                <a:solidFill>
                  <a:schemeClr val="tx1"/>
                </a:solidFill>
              </a:rPr>
              <a:t>. retningene</a:t>
            </a:r>
            <a:r>
              <a:rPr lang="nb-NO" dirty="0" smtClean="0">
                <a:solidFill>
                  <a:schemeClr val="tx1"/>
                </a:solidFill>
              </a:rPr>
              <a:t>) </a:t>
            </a:r>
          </a:p>
          <a:p>
            <a:r>
              <a:rPr lang="nb-NO" dirty="0" err="1" smtClean="0">
                <a:solidFill>
                  <a:schemeClr val="tx1"/>
                </a:solidFill>
              </a:rPr>
              <a:t>vs</a:t>
            </a:r>
            <a:r>
              <a:rPr lang="nb-NO" dirty="0" smtClean="0">
                <a:solidFill>
                  <a:schemeClr val="tx1"/>
                </a:solidFill>
              </a:rPr>
              <a:t> yrkesfag generelt: 57% innen 5 år</a:t>
            </a:r>
          </a:p>
          <a:p>
            <a:r>
              <a:rPr lang="nb-NO" dirty="0" smtClean="0">
                <a:solidFill>
                  <a:srgbClr val="808000"/>
                </a:solidFill>
              </a:rPr>
              <a:t>Kilde: Utdanningsspeilet 2012</a:t>
            </a:r>
            <a:endParaRPr lang="nb-NO" dirty="0">
              <a:solidFill>
                <a:srgbClr val="808000"/>
              </a:solidFill>
            </a:endParaRPr>
          </a:p>
          <a:p>
            <a:pPr>
              <a:buFontTx/>
              <a:buChar char="-"/>
            </a:pPr>
            <a:r>
              <a:rPr lang="nb-NO" dirty="0">
                <a:solidFill>
                  <a:schemeClr val="tx1"/>
                </a:solidFill>
              </a:rPr>
              <a:t>Vibe: Kompetanseoppnåelse økt 3% for MK etter </a:t>
            </a:r>
            <a:r>
              <a:rPr lang="nb-NO" dirty="0" smtClean="0">
                <a:solidFill>
                  <a:schemeClr val="tx1"/>
                </a:solidFill>
              </a:rPr>
              <a:t>Kunnskapsløftet (</a:t>
            </a:r>
            <a:r>
              <a:rPr lang="nb-NO" kern="1200" dirty="0" smtClean="0">
                <a:solidFill>
                  <a:schemeClr val="tx1"/>
                </a:solidFill>
                <a:latin typeface="Arial" charset="0"/>
              </a:rPr>
              <a:t>s 94)</a:t>
            </a:r>
            <a:endParaRPr lang="en-US" kern="1200" dirty="0">
              <a:solidFill>
                <a:schemeClr val="tx1"/>
              </a:solidFill>
              <a:latin typeface="Arial" charset="0"/>
            </a:endParaRPr>
          </a:p>
          <a:p>
            <a:pPr>
              <a:buFontTx/>
              <a:buChar char="-"/>
            </a:pPr>
            <a:endParaRPr lang="nb-NO" dirty="0">
              <a:solidFill>
                <a:schemeClr val="tx1"/>
              </a:solidFill>
            </a:endParaRPr>
          </a:p>
          <a:p>
            <a:pPr>
              <a:buFontTx/>
              <a:buChar char="-"/>
            </a:pPr>
            <a:endParaRPr lang="nb-NO" dirty="0" smtClean="0"/>
          </a:p>
          <a:p>
            <a:pPr>
              <a:buFontTx/>
              <a:buChar char="-"/>
            </a:pPr>
            <a:endParaRPr lang="nb-NO" dirty="0"/>
          </a:p>
        </p:txBody>
      </p:sp>
    </p:spTree>
    <p:extLst>
      <p:ext uri="{BB962C8B-B14F-4D97-AF65-F5344CB8AC3E}">
        <p14:creationId xmlns:p14="http://schemas.microsoft.com/office/powerpoint/2010/main" val="483765745"/>
      </p:ext>
    </p:extLst>
  </p:cSld>
  <p:clrMapOvr>
    <a:masterClrMapping/>
  </p:clrMapOvr>
  <p:transition>
    <p:randomBa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n-NO" dirty="0" err="1" smtClean="0"/>
              <a:t>Hva</a:t>
            </a:r>
            <a:r>
              <a:rPr lang="nn-NO" dirty="0" smtClean="0"/>
              <a:t> er </a:t>
            </a:r>
            <a:r>
              <a:rPr lang="nn-NO" dirty="0" err="1" smtClean="0"/>
              <a:t>egentlig</a:t>
            </a:r>
            <a:r>
              <a:rPr lang="nn-NO" dirty="0" smtClean="0"/>
              <a:t> problemet med MK?</a:t>
            </a:r>
            <a:endParaRPr lang="nn-NO" dirty="0"/>
          </a:p>
        </p:txBody>
      </p:sp>
      <p:sp>
        <p:nvSpPr>
          <p:cNvPr id="3" name="Plassholder for innhold 2"/>
          <p:cNvSpPr>
            <a:spLocks noGrp="1"/>
          </p:cNvSpPr>
          <p:nvPr>
            <p:ph idx="1"/>
          </p:nvPr>
        </p:nvSpPr>
        <p:spPr/>
        <p:txBody>
          <a:bodyPr/>
          <a:lstStyle/>
          <a:p>
            <a:pPr marL="0" indent="0">
              <a:buNone/>
            </a:pPr>
            <a:r>
              <a:rPr lang="nn-NO" kern="1200" dirty="0" smtClean="0">
                <a:solidFill>
                  <a:schemeClr val="tx1"/>
                </a:solidFill>
                <a:latin typeface="Arial" charset="0"/>
              </a:rPr>
              <a:t>2. </a:t>
            </a:r>
            <a:r>
              <a:rPr lang="nb-NO" dirty="0"/>
              <a:t>Bare </a:t>
            </a:r>
            <a:r>
              <a:rPr lang="nn-NO" dirty="0"/>
              <a:t>15 prosent av det totale elevkullet </a:t>
            </a:r>
            <a:r>
              <a:rPr lang="nn-NO" dirty="0" err="1"/>
              <a:t>avslutter</a:t>
            </a:r>
            <a:r>
              <a:rPr lang="nn-NO" dirty="0"/>
              <a:t> med fag- eller </a:t>
            </a:r>
            <a:r>
              <a:rPr lang="nn-NO" dirty="0" err="1"/>
              <a:t>svennebrev</a:t>
            </a:r>
            <a:r>
              <a:rPr lang="nn-NO" dirty="0"/>
              <a:t> eller yrkeskompetanse</a:t>
            </a:r>
          </a:p>
          <a:p>
            <a:pPr>
              <a:buFontTx/>
              <a:buChar char="-"/>
            </a:pPr>
            <a:r>
              <a:rPr lang="nb-NO" dirty="0" smtClean="0">
                <a:solidFill>
                  <a:schemeClr val="tx1"/>
                </a:solidFill>
              </a:rPr>
              <a:t>Lav </a:t>
            </a:r>
            <a:r>
              <a:rPr lang="nb-NO" dirty="0">
                <a:solidFill>
                  <a:schemeClr val="tx1"/>
                </a:solidFill>
              </a:rPr>
              <a:t>andel lærlinger (3%), men også få </a:t>
            </a:r>
            <a:r>
              <a:rPr lang="nb-NO" dirty="0" smtClean="0">
                <a:solidFill>
                  <a:schemeClr val="tx1"/>
                </a:solidFill>
              </a:rPr>
              <a:t>læreplasser</a:t>
            </a:r>
          </a:p>
          <a:p>
            <a:pPr>
              <a:buFontTx/>
              <a:buChar char="-"/>
            </a:pPr>
            <a:r>
              <a:rPr lang="nb-NO" dirty="0" smtClean="0">
                <a:solidFill>
                  <a:schemeClr val="tx1"/>
                </a:solidFill>
              </a:rPr>
              <a:t>Bare tre fagområder </a:t>
            </a:r>
            <a:r>
              <a:rPr lang="nb-NO" dirty="0" err="1" smtClean="0">
                <a:solidFill>
                  <a:schemeClr val="tx1"/>
                </a:solidFill>
              </a:rPr>
              <a:t>vs</a:t>
            </a:r>
            <a:r>
              <a:rPr lang="nb-NO" dirty="0" smtClean="0">
                <a:solidFill>
                  <a:schemeClr val="tx1"/>
                </a:solidFill>
              </a:rPr>
              <a:t> 11 på naturbruk, 60 på teknikk og industriell produksjon</a:t>
            </a:r>
            <a:endParaRPr lang="nb-NO" dirty="0">
              <a:solidFill>
                <a:schemeClr val="tx1"/>
              </a:solidFill>
            </a:endParaRPr>
          </a:p>
          <a:p>
            <a:pPr>
              <a:buFontTx/>
              <a:buChar char="-"/>
            </a:pPr>
            <a:r>
              <a:rPr lang="nb-NO" dirty="0" smtClean="0">
                <a:solidFill>
                  <a:schemeClr val="tx1"/>
                </a:solidFill>
              </a:rPr>
              <a:t>Nesten dobbelt så mange som ønsker læreplasser som får det (191/101)</a:t>
            </a:r>
          </a:p>
          <a:p>
            <a:pPr>
              <a:buFontTx/>
              <a:buChar char="-"/>
            </a:pPr>
            <a:r>
              <a:rPr lang="nb-NO" b="1" dirty="0" smtClean="0">
                <a:solidFill>
                  <a:schemeClr val="tx1"/>
                </a:solidFill>
              </a:rPr>
              <a:t>Spørsmål: Hva er yrkeskompetanse på mediefeltet?</a:t>
            </a:r>
          </a:p>
          <a:p>
            <a:pPr>
              <a:buFontTx/>
              <a:buChar char="-"/>
            </a:pPr>
            <a:endParaRPr lang="nb-NO" dirty="0"/>
          </a:p>
        </p:txBody>
      </p:sp>
    </p:spTree>
    <p:extLst>
      <p:ext uri="{BB962C8B-B14F-4D97-AF65-F5344CB8AC3E}">
        <p14:creationId xmlns:p14="http://schemas.microsoft.com/office/powerpoint/2010/main" val="455381480"/>
      </p:ext>
    </p:extLst>
  </p:cSld>
  <p:clrMapOvr>
    <a:masterClrMapping/>
  </p:clrMapOvr>
  <p:transition>
    <p:randomBa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92125" y="609600"/>
            <a:ext cx="7948613" cy="1235224"/>
          </a:xfrm>
        </p:spPr>
        <p:txBody>
          <a:bodyPr/>
          <a:lstStyle/>
          <a:p>
            <a:r>
              <a:rPr lang="en-US" dirty="0" err="1" smtClean="0"/>
              <a:t>Eneste</a:t>
            </a:r>
            <a:r>
              <a:rPr lang="en-US" dirty="0" smtClean="0"/>
              <a:t> </a:t>
            </a:r>
            <a:r>
              <a:rPr lang="en-US" dirty="0" err="1" smtClean="0"/>
              <a:t>forskningsreferanse</a:t>
            </a:r>
            <a:r>
              <a:rPr lang="en-US" dirty="0" smtClean="0"/>
              <a:t> </a:t>
            </a:r>
            <a:r>
              <a:rPr lang="en-US" dirty="0" err="1" smtClean="0"/>
              <a:t>i</a:t>
            </a:r>
            <a:r>
              <a:rPr lang="en-US" dirty="0" smtClean="0"/>
              <a:t> </a:t>
            </a:r>
            <a:r>
              <a:rPr lang="en-US" dirty="0" err="1" smtClean="0"/>
              <a:t>stm</a:t>
            </a:r>
            <a:r>
              <a:rPr lang="en-US" dirty="0" smtClean="0"/>
              <a:t>. 20 </a:t>
            </a:r>
            <a:r>
              <a:rPr lang="en-US" dirty="0" err="1" smtClean="0"/>
              <a:t>om</a:t>
            </a:r>
            <a:r>
              <a:rPr lang="en-US" dirty="0" smtClean="0"/>
              <a:t> MK: Vibe </a:t>
            </a:r>
            <a:r>
              <a:rPr lang="en-US" dirty="0" err="1" smtClean="0"/>
              <a:t>m.fl</a:t>
            </a:r>
            <a:r>
              <a:rPr lang="en-US" dirty="0" smtClean="0"/>
              <a:t>. 2012</a:t>
            </a:r>
            <a:endParaRPr lang="en-US" dirty="0"/>
          </a:p>
        </p:txBody>
      </p:sp>
      <p:sp>
        <p:nvSpPr>
          <p:cNvPr id="3" name="Plassholder for innhold 2"/>
          <p:cNvSpPr>
            <a:spLocks noGrp="1"/>
          </p:cNvSpPr>
          <p:nvPr>
            <p:ph idx="1"/>
          </p:nvPr>
        </p:nvSpPr>
        <p:spPr/>
        <p:txBody>
          <a:bodyPr/>
          <a:lstStyle/>
          <a:p>
            <a:pPr marL="0" indent="0">
              <a:buNone/>
            </a:pPr>
            <a:endParaRPr lang="nb-NO" dirty="0" smtClean="0"/>
          </a:p>
          <a:p>
            <a:pPr marL="0" indent="0">
              <a:buNone/>
            </a:pPr>
            <a:r>
              <a:rPr lang="nb-NO" dirty="0" smtClean="0"/>
              <a:t>MK vurdert som studiespesialiserende og bør etter Vibe m.fl. sin mening være det: </a:t>
            </a:r>
            <a:r>
              <a:rPr lang="nb-NO" dirty="0" smtClean="0">
                <a:solidFill>
                  <a:schemeClr val="tx1"/>
                </a:solidFill>
              </a:rPr>
              <a:t>«fordi 97 </a:t>
            </a:r>
            <a:r>
              <a:rPr lang="nb-NO" dirty="0">
                <a:solidFill>
                  <a:schemeClr val="tx1"/>
                </a:solidFill>
              </a:rPr>
              <a:t>prosent av de som oppnår kompetanse til normert tid går ut med </a:t>
            </a:r>
            <a:r>
              <a:rPr lang="nb-NO" dirty="0" smtClean="0">
                <a:solidFill>
                  <a:schemeClr val="tx1"/>
                </a:solidFill>
              </a:rPr>
              <a:t>studiekompetanse» (s. 11</a:t>
            </a:r>
            <a:r>
              <a:rPr lang="nb-NO" dirty="0">
                <a:solidFill>
                  <a:schemeClr val="tx1"/>
                </a:solidFill>
              </a:rPr>
              <a:t>) </a:t>
            </a:r>
            <a:endParaRPr lang="nb-NO" dirty="0" smtClean="0">
              <a:solidFill>
                <a:schemeClr val="tx1"/>
              </a:solidFill>
            </a:endParaRPr>
          </a:p>
          <a:p>
            <a:pPr marL="0" indent="0">
              <a:buNone/>
            </a:pPr>
            <a:r>
              <a:rPr lang="nb-NO" b="1" dirty="0" smtClean="0">
                <a:solidFill>
                  <a:srgbClr val="808000"/>
                </a:solidFill>
              </a:rPr>
              <a:t>MEN:</a:t>
            </a:r>
            <a:endParaRPr lang="nb-NO" b="1" dirty="0">
              <a:solidFill>
                <a:srgbClr val="808000"/>
              </a:solidFill>
            </a:endParaRPr>
          </a:p>
          <a:p>
            <a:pPr marL="0" indent="0">
              <a:buNone/>
            </a:pPr>
            <a:r>
              <a:rPr lang="nb-NO" dirty="0" smtClean="0">
                <a:solidFill>
                  <a:schemeClr val="tx1"/>
                </a:solidFill>
              </a:rPr>
              <a:t>Hybrid som </a:t>
            </a:r>
            <a:r>
              <a:rPr lang="nb-NO" dirty="0">
                <a:solidFill>
                  <a:schemeClr val="tx1"/>
                </a:solidFill>
              </a:rPr>
              <a:t>kan gi begge typer kompetanse er ikke </a:t>
            </a:r>
            <a:r>
              <a:rPr lang="nb-NO" dirty="0" smtClean="0">
                <a:solidFill>
                  <a:schemeClr val="tx1"/>
                </a:solidFill>
              </a:rPr>
              <a:t>nevnt eller vurdert</a:t>
            </a:r>
          </a:p>
          <a:p>
            <a:pPr marL="0" indent="0">
              <a:buNone/>
            </a:pPr>
            <a:endParaRPr lang="en-US" dirty="0"/>
          </a:p>
        </p:txBody>
      </p:sp>
    </p:spTree>
    <p:extLst>
      <p:ext uri="{BB962C8B-B14F-4D97-AF65-F5344CB8AC3E}">
        <p14:creationId xmlns:p14="http://schemas.microsoft.com/office/powerpoint/2010/main" val="3239666101"/>
      </p:ext>
    </p:extLst>
  </p:cSld>
  <p:clrMapOvr>
    <a:masterClrMapping/>
  </p:clrMapOvr>
  <p:transition>
    <p:randomBa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n-NO" dirty="0" err="1" smtClean="0"/>
              <a:t>Hva</a:t>
            </a:r>
            <a:r>
              <a:rPr lang="nn-NO" dirty="0" smtClean="0"/>
              <a:t> er </a:t>
            </a:r>
            <a:r>
              <a:rPr lang="nn-NO" dirty="0" err="1" smtClean="0"/>
              <a:t>egentlig</a:t>
            </a:r>
            <a:r>
              <a:rPr lang="nn-NO" dirty="0" smtClean="0"/>
              <a:t> problemet med MK?</a:t>
            </a:r>
            <a:endParaRPr lang="nn-NO" dirty="0"/>
          </a:p>
        </p:txBody>
      </p:sp>
      <p:sp>
        <p:nvSpPr>
          <p:cNvPr id="3" name="Plassholder for innhold 2"/>
          <p:cNvSpPr>
            <a:spLocks noGrp="1"/>
          </p:cNvSpPr>
          <p:nvPr>
            <p:ph idx="1"/>
          </p:nvPr>
        </p:nvSpPr>
        <p:spPr/>
        <p:txBody>
          <a:bodyPr/>
          <a:lstStyle/>
          <a:p>
            <a:pPr marL="0" indent="0">
              <a:buNone/>
            </a:pPr>
            <a:r>
              <a:rPr lang="nn-NO" kern="1200" dirty="0" smtClean="0">
                <a:solidFill>
                  <a:schemeClr val="tx1"/>
                </a:solidFill>
                <a:latin typeface="Arial" charset="0"/>
              </a:rPr>
              <a:t>3. </a:t>
            </a:r>
            <a:r>
              <a:rPr lang="nn-NO" b="1" kern="1200" dirty="0" smtClean="0">
                <a:solidFill>
                  <a:srgbClr val="808000"/>
                </a:solidFill>
                <a:latin typeface="Arial" charset="0"/>
              </a:rPr>
              <a:t>Relevans: </a:t>
            </a:r>
          </a:p>
          <a:p>
            <a:pPr marL="0" indent="0">
              <a:buNone/>
            </a:pPr>
            <a:r>
              <a:rPr lang="nn-NO" i="1" kern="1200" dirty="0" smtClean="0">
                <a:solidFill>
                  <a:schemeClr val="tx1"/>
                </a:solidFill>
                <a:latin typeface="Arial" charset="0"/>
              </a:rPr>
              <a:t>Et </a:t>
            </a:r>
            <a:r>
              <a:rPr lang="nn-NO" i="1" kern="1200" dirty="0">
                <a:solidFill>
                  <a:schemeClr val="tx1"/>
                </a:solidFill>
                <a:latin typeface="Arial" charset="0"/>
              </a:rPr>
              <a:t>godt grunnlag for livslang læring: </a:t>
            </a:r>
            <a:r>
              <a:rPr lang="nn-NO" kern="1200" dirty="0">
                <a:solidFill>
                  <a:schemeClr val="tx1"/>
                </a:solidFill>
                <a:latin typeface="Arial" charset="0"/>
              </a:rPr>
              <a:t>godt grunnlag for </a:t>
            </a:r>
            <a:r>
              <a:rPr lang="nn-NO" kern="1200" dirty="0" err="1">
                <a:solidFill>
                  <a:schemeClr val="tx1"/>
                </a:solidFill>
                <a:latin typeface="Arial" charset="0"/>
              </a:rPr>
              <a:t>yrkesutøvelse</a:t>
            </a:r>
            <a:r>
              <a:rPr lang="nn-NO" kern="1200" dirty="0">
                <a:solidFill>
                  <a:schemeClr val="tx1"/>
                </a:solidFill>
                <a:latin typeface="Arial" charset="0"/>
              </a:rPr>
              <a:t>, læring og utvikling i arbeidslivet og i </a:t>
            </a:r>
            <a:r>
              <a:rPr lang="nn-NO" kern="1200" dirty="0" err="1">
                <a:solidFill>
                  <a:schemeClr val="tx1"/>
                </a:solidFill>
                <a:latin typeface="Arial" charset="0"/>
              </a:rPr>
              <a:t>høyere</a:t>
            </a:r>
            <a:r>
              <a:rPr lang="nn-NO" kern="1200" dirty="0">
                <a:solidFill>
                  <a:schemeClr val="tx1"/>
                </a:solidFill>
                <a:latin typeface="Arial" charset="0"/>
              </a:rPr>
              <a:t> utdanning ved både å bygge på grunnskolen og å orientere seg mot arbeidslivet og </a:t>
            </a:r>
            <a:r>
              <a:rPr lang="nn-NO" kern="1200" dirty="0" err="1">
                <a:solidFill>
                  <a:schemeClr val="tx1"/>
                </a:solidFill>
                <a:latin typeface="Arial" charset="0"/>
              </a:rPr>
              <a:t>høyere</a:t>
            </a:r>
            <a:r>
              <a:rPr lang="nn-NO" kern="1200" dirty="0">
                <a:solidFill>
                  <a:schemeClr val="tx1"/>
                </a:solidFill>
                <a:latin typeface="Arial" charset="0"/>
              </a:rPr>
              <a:t> utdanning. </a:t>
            </a:r>
          </a:p>
          <a:p>
            <a:pPr>
              <a:buFontTx/>
              <a:buChar char="-"/>
            </a:pPr>
            <a:r>
              <a:rPr lang="nb-NO" b="1" dirty="0" smtClean="0">
                <a:solidFill>
                  <a:schemeClr val="tx1"/>
                </a:solidFill>
              </a:rPr>
              <a:t>For Norges som kunnskapssamfunn, ja.</a:t>
            </a:r>
          </a:p>
          <a:p>
            <a:pPr>
              <a:buFontTx/>
              <a:buChar char="-"/>
            </a:pPr>
            <a:r>
              <a:rPr lang="nb-NO" b="1" dirty="0" smtClean="0">
                <a:solidFill>
                  <a:schemeClr val="tx1"/>
                </a:solidFill>
              </a:rPr>
              <a:t>For høyere utdanning – ikke forska på </a:t>
            </a:r>
          </a:p>
          <a:p>
            <a:pPr>
              <a:buFontTx/>
              <a:buChar char="-"/>
            </a:pPr>
            <a:r>
              <a:rPr lang="nb-NO" b="1" dirty="0" smtClean="0">
                <a:solidFill>
                  <a:schemeClr val="tx1"/>
                </a:solidFill>
              </a:rPr>
              <a:t>Konkret for arbeidsliv – ikke forska på </a:t>
            </a:r>
          </a:p>
          <a:p>
            <a:pPr>
              <a:buFontTx/>
              <a:buChar char="-"/>
            </a:pPr>
            <a:endParaRPr lang="nb-NO" dirty="0" smtClean="0"/>
          </a:p>
          <a:p>
            <a:pPr>
              <a:buFontTx/>
              <a:buChar char="-"/>
            </a:pPr>
            <a:endParaRPr lang="nb-NO" dirty="0"/>
          </a:p>
        </p:txBody>
      </p:sp>
    </p:spTree>
    <p:extLst>
      <p:ext uri="{BB962C8B-B14F-4D97-AF65-F5344CB8AC3E}">
        <p14:creationId xmlns:p14="http://schemas.microsoft.com/office/powerpoint/2010/main" val="1294799226"/>
      </p:ext>
    </p:extLst>
  </p:cSld>
  <p:clrMapOvr>
    <a:masterClrMapping/>
  </p:clrMapOvr>
  <p:transition>
    <p:randomBa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n-NO" dirty="0" err="1" smtClean="0"/>
              <a:t>Hva</a:t>
            </a:r>
            <a:r>
              <a:rPr lang="nn-NO" dirty="0" smtClean="0"/>
              <a:t> er </a:t>
            </a:r>
            <a:r>
              <a:rPr lang="nn-NO" dirty="0" err="1" smtClean="0"/>
              <a:t>egentlig</a:t>
            </a:r>
            <a:r>
              <a:rPr lang="nn-NO" dirty="0" smtClean="0"/>
              <a:t> problemet med MK?</a:t>
            </a:r>
            <a:endParaRPr lang="nn-NO" dirty="0"/>
          </a:p>
        </p:txBody>
      </p:sp>
      <p:sp>
        <p:nvSpPr>
          <p:cNvPr id="3" name="Plassholder for innhold 2"/>
          <p:cNvSpPr>
            <a:spLocks noGrp="1"/>
          </p:cNvSpPr>
          <p:nvPr>
            <p:ph idx="1"/>
          </p:nvPr>
        </p:nvSpPr>
        <p:spPr/>
        <p:txBody>
          <a:bodyPr/>
          <a:lstStyle/>
          <a:p>
            <a:pPr marL="0" indent="0">
              <a:buNone/>
            </a:pPr>
            <a:r>
              <a:rPr lang="nn-NO" kern="1200" dirty="0">
                <a:solidFill>
                  <a:schemeClr val="tx1"/>
                </a:solidFill>
                <a:latin typeface="Arial" charset="0"/>
              </a:rPr>
              <a:t>4</a:t>
            </a:r>
            <a:r>
              <a:rPr lang="nn-NO" kern="1200" dirty="0" smtClean="0">
                <a:solidFill>
                  <a:schemeClr val="tx1"/>
                </a:solidFill>
                <a:latin typeface="Arial" charset="0"/>
              </a:rPr>
              <a:t>. </a:t>
            </a:r>
            <a:r>
              <a:rPr lang="nn-NO" b="1" kern="1200" dirty="0" smtClean="0">
                <a:solidFill>
                  <a:srgbClr val="808000"/>
                </a:solidFill>
                <a:latin typeface="Arial" charset="0"/>
              </a:rPr>
              <a:t>Prinsippet om fleksibilitet. </a:t>
            </a:r>
            <a:r>
              <a:rPr lang="nn-NO" kern="1200" dirty="0" err="1" smtClean="0">
                <a:solidFill>
                  <a:schemeClr val="tx1"/>
                </a:solidFill>
                <a:latin typeface="Arial" charset="0"/>
              </a:rPr>
              <a:t>Hvor</a:t>
            </a:r>
            <a:r>
              <a:rPr lang="nn-NO" kern="1200" dirty="0" smtClean="0">
                <a:solidFill>
                  <a:schemeClr val="tx1"/>
                </a:solidFill>
                <a:latin typeface="Arial" charset="0"/>
              </a:rPr>
              <a:t> ble det av:</a:t>
            </a:r>
          </a:p>
          <a:p>
            <a:r>
              <a:rPr lang="nb-NO" kern="1200" dirty="0" smtClean="0">
                <a:solidFill>
                  <a:schemeClr val="tx1"/>
                </a:solidFill>
                <a:latin typeface="Arial" charset="0"/>
              </a:rPr>
              <a:t>Alternative </a:t>
            </a:r>
            <a:r>
              <a:rPr lang="nb-NO" kern="1200" dirty="0">
                <a:solidFill>
                  <a:schemeClr val="tx1"/>
                </a:solidFill>
                <a:latin typeface="Arial" charset="0"/>
              </a:rPr>
              <a:t>veier gjennom videregående opplæring må anerkjennes</a:t>
            </a:r>
          </a:p>
          <a:p>
            <a:r>
              <a:rPr lang="nb-NO" kern="1200" dirty="0">
                <a:solidFill>
                  <a:schemeClr val="tx1"/>
                </a:solidFill>
                <a:latin typeface="Arial" charset="0"/>
              </a:rPr>
              <a:t>Fleksibilitet i videregående opplæring skal gi mulighet for fordypning og tilpasning etter elevers ulike valg og ulikheten mellom fagområder.</a:t>
            </a:r>
          </a:p>
          <a:p>
            <a:pPr>
              <a:buFontTx/>
              <a:buChar char="-"/>
            </a:pPr>
            <a:endParaRPr lang="nb-NO" dirty="0" smtClean="0"/>
          </a:p>
          <a:p>
            <a:pPr>
              <a:buFontTx/>
              <a:buChar char="-"/>
            </a:pPr>
            <a:endParaRPr lang="nb-NO" dirty="0"/>
          </a:p>
        </p:txBody>
      </p:sp>
    </p:spTree>
    <p:extLst>
      <p:ext uri="{BB962C8B-B14F-4D97-AF65-F5344CB8AC3E}">
        <p14:creationId xmlns:p14="http://schemas.microsoft.com/office/powerpoint/2010/main" val="1566593870"/>
      </p:ext>
    </p:extLst>
  </p:cSld>
  <p:clrMapOvr>
    <a:masterClrMapping/>
  </p:clrMapOvr>
  <p:transition>
    <p:randomBa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Takk for oppmerksomheten!</a:t>
            </a:r>
            <a:endParaRPr lang="nb-NO" dirty="0"/>
          </a:p>
        </p:txBody>
      </p:sp>
      <p:sp>
        <p:nvSpPr>
          <p:cNvPr id="3" name="Plassholder for innhold 2"/>
          <p:cNvSpPr>
            <a:spLocks noGrp="1"/>
          </p:cNvSpPr>
          <p:nvPr>
            <p:ph idx="1"/>
          </p:nvPr>
        </p:nvSpPr>
        <p:spPr/>
        <p:txBody>
          <a:bodyPr/>
          <a:lstStyle/>
          <a:p>
            <a:endParaRPr lang="nb-NO" dirty="0"/>
          </a:p>
          <a:p>
            <a:endParaRPr lang="nb-NO" dirty="0" smtClean="0"/>
          </a:p>
        </p:txBody>
      </p:sp>
      <p:sp>
        <p:nvSpPr>
          <p:cNvPr id="6" name="Rektangel 5"/>
          <p:cNvSpPr/>
          <p:nvPr/>
        </p:nvSpPr>
        <p:spPr>
          <a:xfrm>
            <a:off x="1115616" y="2348880"/>
            <a:ext cx="4572000" cy="2049792"/>
          </a:xfrm>
          <a:prstGeom prst="rect">
            <a:avLst/>
          </a:prstGeom>
        </p:spPr>
        <p:txBody>
          <a:bodyPr>
            <a:spAutoFit/>
          </a:bodyPr>
          <a:lstStyle/>
          <a:p>
            <a:pPr marL="533400" indent="-533400">
              <a:buNone/>
            </a:pPr>
            <a:r>
              <a:rPr lang="nb-NO" sz="2400" b="1" dirty="0"/>
              <a:t>Synnøve H. Amdam, </a:t>
            </a:r>
            <a:r>
              <a:rPr lang="nb-NO" sz="2400" dirty="0"/>
              <a:t>stipendiat</a:t>
            </a:r>
          </a:p>
          <a:p>
            <a:pPr marL="533400" indent="-533400">
              <a:buNone/>
            </a:pPr>
            <a:r>
              <a:rPr lang="nb-NO" sz="2400" dirty="0"/>
              <a:t>Avdeling for kulturfag, </a:t>
            </a:r>
          </a:p>
          <a:p>
            <a:pPr marL="533400" indent="-533400">
              <a:buNone/>
            </a:pPr>
            <a:r>
              <a:rPr lang="nb-NO" sz="2400" dirty="0" err="1"/>
              <a:t>Høgskulen</a:t>
            </a:r>
            <a:r>
              <a:rPr lang="nb-NO" sz="2400" dirty="0"/>
              <a:t> i Volda</a:t>
            </a:r>
          </a:p>
          <a:p>
            <a:pPr marL="533400" indent="-533400">
              <a:buNone/>
            </a:pPr>
            <a:r>
              <a:rPr lang="nb-NO" sz="2400" dirty="0"/>
              <a:t>Epost: </a:t>
            </a:r>
            <a:r>
              <a:rPr lang="nb-NO" sz="2400" dirty="0">
                <a:hlinkClick r:id="rId3"/>
              </a:rPr>
              <a:t>sha@hivolda.no</a:t>
            </a:r>
            <a:r>
              <a:rPr lang="nb-NO" sz="2400" dirty="0"/>
              <a:t>, </a:t>
            </a:r>
          </a:p>
          <a:p>
            <a:pPr marL="533400" indent="-533400">
              <a:buNone/>
            </a:pPr>
            <a:r>
              <a:rPr lang="nb-NO" sz="2400" dirty="0" err="1"/>
              <a:t>Tlf</a:t>
            </a:r>
            <a:r>
              <a:rPr lang="nb-NO" sz="2400" dirty="0"/>
              <a:t>: 97070974</a:t>
            </a:r>
          </a:p>
        </p:txBody>
      </p:sp>
    </p:spTree>
    <p:extLst>
      <p:ext uri="{BB962C8B-B14F-4D97-AF65-F5344CB8AC3E}">
        <p14:creationId xmlns:p14="http://schemas.microsoft.com/office/powerpoint/2010/main" val="21054520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n-NO" b="1" dirty="0" smtClean="0">
                <a:solidFill>
                  <a:schemeClr val="tx1"/>
                </a:solidFill>
              </a:rPr>
              <a:t>Stortingsmelding 20</a:t>
            </a:r>
            <a:endParaRPr lang="nn-NO" b="1" dirty="0">
              <a:solidFill>
                <a:schemeClr val="tx1"/>
              </a:solidFill>
            </a:endParaRPr>
          </a:p>
        </p:txBody>
      </p:sp>
      <p:sp>
        <p:nvSpPr>
          <p:cNvPr id="3" name="Plassholder for innhold 2"/>
          <p:cNvSpPr>
            <a:spLocks noGrp="1"/>
          </p:cNvSpPr>
          <p:nvPr>
            <p:ph idx="1"/>
          </p:nvPr>
        </p:nvSpPr>
        <p:spPr/>
        <p:txBody>
          <a:bodyPr/>
          <a:lstStyle/>
          <a:p>
            <a:pPr marL="0" indent="0">
              <a:buNone/>
            </a:pPr>
            <a:r>
              <a:rPr lang="nn-NO" dirty="0" smtClean="0"/>
              <a:t>Tiltak – tre </a:t>
            </a:r>
            <a:r>
              <a:rPr lang="nn-NO" dirty="0" err="1" smtClean="0"/>
              <a:t>prinsipper</a:t>
            </a:r>
            <a:r>
              <a:rPr lang="nn-NO" dirty="0" smtClean="0"/>
              <a:t>:</a:t>
            </a:r>
          </a:p>
          <a:p>
            <a:pPr marL="0" indent="0">
              <a:buNone/>
            </a:pPr>
            <a:r>
              <a:rPr lang="nn-NO" kern="1200" dirty="0">
                <a:solidFill>
                  <a:schemeClr val="tx1"/>
                </a:solidFill>
                <a:latin typeface="Arial" charset="0"/>
              </a:rPr>
              <a:t>1.</a:t>
            </a:r>
            <a:r>
              <a:rPr lang="nn-NO" i="1" kern="1200" dirty="0">
                <a:solidFill>
                  <a:schemeClr val="tx1"/>
                </a:solidFill>
                <a:latin typeface="Arial" charset="0"/>
              </a:rPr>
              <a:t>Et godt grunnlag for livslang </a:t>
            </a:r>
            <a:r>
              <a:rPr lang="nn-NO" i="1" kern="1200" dirty="0" smtClean="0">
                <a:solidFill>
                  <a:schemeClr val="tx1"/>
                </a:solidFill>
                <a:latin typeface="Arial" charset="0"/>
              </a:rPr>
              <a:t>læring: </a:t>
            </a:r>
            <a:r>
              <a:rPr lang="nn-NO" kern="1200" dirty="0">
                <a:solidFill>
                  <a:schemeClr val="tx1"/>
                </a:solidFill>
                <a:latin typeface="Arial" charset="0"/>
              </a:rPr>
              <a:t>godt grunnlag for </a:t>
            </a:r>
            <a:r>
              <a:rPr lang="nn-NO" kern="1200" dirty="0" err="1">
                <a:solidFill>
                  <a:schemeClr val="tx1"/>
                </a:solidFill>
                <a:latin typeface="Arial" charset="0"/>
              </a:rPr>
              <a:t>yrkesutøvelse</a:t>
            </a:r>
            <a:r>
              <a:rPr lang="nn-NO" kern="1200" dirty="0">
                <a:solidFill>
                  <a:schemeClr val="tx1"/>
                </a:solidFill>
                <a:latin typeface="Arial" charset="0"/>
              </a:rPr>
              <a:t>, læring og utvikling i arbeidslivet og i </a:t>
            </a:r>
            <a:r>
              <a:rPr lang="nn-NO" kern="1200" dirty="0" err="1">
                <a:solidFill>
                  <a:schemeClr val="tx1"/>
                </a:solidFill>
                <a:latin typeface="Arial" charset="0"/>
              </a:rPr>
              <a:t>høyere</a:t>
            </a:r>
            <a:r>
              <a:rPr lang="nn-NO" kern="1200" dirty="0">
                <a:solidFill>
                  <a:schemeClr val="tx1"/>
                </a:solidFill>
                <a:latin typeface="Arial" charset="0"/>
              </a:rPr>
              <a:t> utdanning ved både å bygge på grunnskolen og å orientere seg mot arbeidslivet og </a:t>
            </a:r>
            <a:r>
              <a:rPr lang="nn-NO" kern="1200" dirty="0" err="1">
                <a:solidFill>
                  <a:schemeClr val="tx1"/>
                </a:solidFill>
                <a:latin typeface="Arial" charset="0"/>
              </a:rPr>
              <a:t>høyere</a:t>
            </a:r>
            <a:r>
              <a:rPr lang="nn-NO" kern="1200" dirty="0">
                <a:solidFill>
                  <a:schemeClr val="tx1"/>
                </a:solidFill>
                <a:latin typeface="Arial" charset="0"/>
              </a:rPr>
              <a:t> utdanning. </a:t>
            </a:r>
          </a:p>
        </p:txBody>
      </p:sp>
    </p:spTree>
    <p:extLst>
      <p:ext uri="{BB962C8B-B14F-4D97-AF65-F5344CB8AC3E}">
        <p14:creationId xmlns:p14="http://schemas.microsoft.com/office/powerpoint/2010/main" val="3129010083"/>
      </p:ext>
    </p:extLst>
  </p:cSld>
  <p:clrMapOvr>
    <a:masterClrMapping/>
  </p:clrMapOvr>
  <p:transition>
    <p:randomBa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n-NO" b="1" dirty="0" smtClean="0">
                <a:solidFill>
                  <a:schemeClr val="tx1"/>
                </a:solidFill>
              </a:rPr>
              <a:t>Stortingsmelding 20</a:t>
            </a:r>
            <a:endParaRPr lang="nn-NO" b="1" dirty="0">
              <a:solidFill>
                <a:schemeClr val="tx1"/>
              </a:solidFill>
            </a:endParaRPr>
          </a:p>
        </p:txBody>
      </p:sp>
      <p:sp>
        <p:nvSpPr>
          <p:cNvPr id="3" name="Plassholder for innhold 2"/>
          <p:cNvSpPr>
            <a:spLocks noGrp="1"/>
          </p:cNvSpPr>
          <p:nvPr>
            <p:ph idx="1"/>
          </p:nvPr>
        </p:nvSpPr>
        <p:spPr/>
        <p:txBody>
          <a:bodyPr/>
          <a:lstStyle/>
          <a:p>
            <a:pPr marL="0" indent="0">
              <a:buNone/>
            </a:pPr>
            <a:r>
              <a:rPr lang="nn-NO" dirty="0" smtClean="0"/>
              <a:t>Tiltak – tre </a:t>
            </a:r>
            <a:r>
              <a:rPr lang="nn-NO" dirty="0" err="1" smtClean="0"/>
              <a:t>prinsipper</a:t>
            </a:r>
            <a:r>
              <a:rPr lang="nn-NO" dirty="0" smtClean="0"/>
              <a:t>:</a:t>
            </a:r>
          </a:p>
          <a:p>
            <a:pPr marL="0" indent="0">
              <a:buNone/>
            </a:pPr>
            <a:r>
              <a:rPr lang="nn-NO" kern="1200" dirty="0">
                <a:solidFill>
                  <a:schemeClr val="tx1"/>
                </a:solidFill>
                <a:latin typeface="Arial" charset="0"/>
              </a:rPr>
              <a:t>2.</a:t>
            </a:r>
            <a:r>
              <a:rPr lang="nn-NO" i="1" kern="1200" dirty="0">
                <a:solidFill>
                  <a:schemeClr val="tx1"/>
                </a:solidFill>
                <a:latin typeface="Arial" charset="0"/>
              </a:rPr>
              <a:t>Fleksibilitet i </a:t>
            </a:r>
            <a:r>
              <a:rPr lang="nn-NO" i="1" kern="1200" dirty="0" err="1">
                <a:solidFill>
                  <a:schemeClr val="tx1"/>
                </a:solidFill>
                <a:latin typeface="Arial" charset="0"/>
              </a:rPr>
              <a:t>utdanningsprogrammene</a:t>
            </a:r>
            <a:r>
              <a:rPr lang="nn-NO" i="1" kern="1200" dirty="0">
                <a:solidFill>
                  <a:schemeClr val="tx1"/>
                </a:solidFill>
                <a:latin typeface="Arial" charset="0"/>
              </a:rPr>
              <a:t> </a:t>
            </a:r>
            <a:endParaRPr lang="nn-NO" kern="1200" dirty="0">
              <a:solidFill>
                <a:schemeClr val="tx1"/>
              </a:solidFill>
              <a:latin typeface="Arial" charset="0"/>
            </a:endParaRPr>
          </a:p>
          <a:p>
            <a:r>
              <a:rPr lang="nb-NO" kern="1200" dirty="0" smtClean="0">
                <a:solidFill>
                  <a:schemeClr val="tx1"/>
                </a:solidFill>
                <a:latin typeface="Arial" charset="0"/>
              </a:rPr>
              <a:t>To </a:t>
            </a:r>
            <a:r>
              <a:rPr lang="nb-NO" kern="1200" dirty="0">
                <a:solidFill>
                  <a:schemeClr val="tx1"/>
                </a:solidFill>
                <a:latin typeface="Arial" charset="0"/>
              </a:rPr>
              <a:t>hovedveier: en studieforberedende og en </a:t>
            </a:r>
            <a:r>
              <a:rPr lang="nb-NO" kern="1200" dirty="0" smtClean="0">
                <a:solidFill>
                  <a:schemeClr val="tx1"/>
                </a:solidFill>
                <a:latin typeface="Arial" charset="0"/>
              </a:rPr>
              <a:t>yrkesfaglig</a:t>
            </a:r>
          </a:p>
          <a:p>
            <a:r>
              <a:rPr lang="nb-NO" kern="1200" dirty="0">
                <a:solidFill>
                  <a:schemeClr val="tx1"/>
                </a:solidFill>
                <a:latin typeface="Arial" charset="0"/>
              </a:rPr>
              <a:t>Alternative veier gjennom videregående opplæring må </a:t>
            </a:r>
            <a:r>
              <a:rPr lang="nb-NO" kern="1200" dirty="0" smtClean="0">
                <a:solidFill>
                  <a:schemeClr val="tx1"/>
                </a:solidFill>
                <a:latin typeface="Arial" charset="0"/>
              </a:rPr>
              <a:t>anerkjennes</a:t>
            </a:r>
          </a:p>
          <a:p>
            <a:r>
              <a:rPr lang="nb-NO" kern="1200" dirty="0" smtClean="0">
                <a:solidFill>
                  <a:schemeClr val="tx1"/>
                </a:solidFill>
                <a:latin typeface="Arial" charset="0"/>
              </a:rPr>
              <a:t>Fleksibilitet </a:t>
            </a:r>
            <a:r>
              <a:rPr lang="nb-NO" kern="1200" dirty="0">
                <a:solidFill>
                  <a:schemeClr val="tx1"/>
                </a:solidFill>
                <a:latin typeface="Arial" charset="0"/>
              </a:rPr>
              <a:t>i videregående opplæring skal gi mulighet for fordypning og tilpasning etter elevers ulike valg og ulikheten mellom fagområder.</a:t>
            </a:r>
          </a:p>
          <a:p>
            <a:pPr marL="0" indent="0">
              <a:buNone/>
            </a:pPr>
            <a:endParaRPr lang="nb-NO" kern="1200" dirty="0">
              <a:solidFill>
                <a:schemeClr val="tx1"/>
              </a:solidFill>
              <a:latin typeface="Arial" charset="0"/>
            </a:endParaRPr>
          </a:p>
          <a:p>
            <a:pPr marL="0" indent="0">
              <a:buNone/>
            </a:pPr>
            <a:endParaRPr lang="nn-NO" kern="1200" dirty="0">
              <a:solidFill>
                <a:schemeClr val="tx1"/>
              </a:solidFill>
              <a:latin typeface="Arial" charset="0"/>
            </a:endParaRPr>
          </a:p>
        </p:txBody>
      </p:sp>
    </p:spTree>
    <p:extLst>
      <p:ext uri="{BB962C8B-B14F-4D97-AF65-F5344CB8AC3E}">
        <p14:creationId xmlns:p14="http://schemas.microsoft.com/office/powerpoint/2010/main" val="367759927"/>
      </p:ext>
    </p:extLst>
  </p:cSld>
  <p:clrMapOvr>
    <a:masterClrMapping/>
  </p:clrMapOvr>
  <p:transition>
    <p:randomBa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n-NO" b="1" dirty="0" smtClean="0">
                <a:solidFill>
                  <a:schemeClr val="tx1"/>
                </a:solidFill>
              </a:rPr>
              <a:t>Stortingsmelding 20</a:t>
            </a:r>
            <a:endParaRPr lang="nn-NO" b="1" dirty="0">
              <a:solidFill>
                <a:schemeClr val="tx1"/>
              </a:solidFill>
            </a:endParaRPr>
          </a:p>
        </p:txBody>
      </p:sp>
      <p:sp>
        <p:nvSpPr>
          <p:cNvPr id="3" name="Plassholder for innhold 2"/>
          <p:cNvSpPr>
            <a:spLocks noGrp="1"/>
          </p:cNvSpPr>
          <p:nvPr>
            <p:ph idx="1"/>
          </p:nvPr>
        </p:nvSpPr>
        <p:spPr/>
        <p:txBody>
          <a:bodyPr/>
          <a:lstStyle/>
          <a:p>
            <a:pPr marL="0" indent="0">
              <a:buNone/>
            </a:pPr>
            <a:r>
              <a:rPr lang="nn-NO" dirty="0" smtClean="0"/>
              <a:t>Tiltak – tre </a:t>
            </a:r>
            <a:r>
              <a:rPr lang="nn-NO" dirty="0" err="1" smtClean="0"/>
              <a:t>prinsipper</a:t>
            </a:r>
            <a:r>
              <a:rPr lang="nn-NO" dirty="0" smtClean="0"/>
              <a:t>:</a:t>
            </a:r>
          </a:p>
          <a:p>
            <a:pPr marL="0" indent="0">
              <a:buNone/>
            </a:pPr>
            <a:r>
              <a:rPr lang="nn-NO" kern="1200" dirty="0">
                <a:solidFill>
                  <a:schemeClr val="tx1"/>
                </a:solidFill>
                <a:latin typeface="Arial" charset="0"/>
              </a:rPr>
              <a:t>3.</a:t>
            </a:r>
            <a:r>
              <a:rPr lang="nn-NO" i="1" kern="1200" dirty="0">
                <a:solidFill>
                  <a:schemeClr val="tx1"/>
                </a:solidFill>
                <a:latin typeface="Arial" charset="0"/>
              </a:rPr>
              <a:t>Relevant kompetanse </a:t>
            </a:r>
            <a:endParaRPr lang="nn-NO" kern="1200" dirty="0">
              <a:solidFill>
                <a:schemeClr val="tx1"/>
              </a:solidFill>
              <a:latin typeface="Arial" charset="0"/>
            </a:endParaRPr>
          </a:p>
          <a:p>
            <a:r>
              <a:rPr lang="nb-NO" sz="2400" kern="1200" dirty="0">
                <a:solidFill>
                  <a:schemeClr val="tx1"/>
                </a:solidFill>
                <a:latin typeface="Arial" charset="0"/>
              </a:rPr>
              <a:t>balanse mellom elevenes preferanser og behovene i et framtidig samfunns- og </a:t>
            </a:r>
            <a:r>
              <a:rPr lang="nb-NO" sz="2400" kern="1200" dirty="0" smtClean="0">
                <a:solidFill>
                  <a:schemeClr val="tx1"/>
                </a:solidFill>
                <a:latin typeface="Arial" charset="0"/>
              </a:rPr>
              <a:t>arbeidsliv</a:t>
            </a:r>
          </a:p>
          <a:p>
            <a:r>
              <a:rPr lang="nn-NO" sz="2400" kern="1200" dirty="0">
                <a:solidFill>
                  <a:schemeClr val="tx1"/>
                </a:solidFill>
                <a:latin typeface="Arial" charset="0"/>
              </a:rPr>
              <a:t>fag- og yrkesopplæring skal gi </a:t>
            </a:r>
            <a:r>
              <a:rPr lang="nn-NO" sz="2400" kern="1200" dirty="0" err="1">
                <a:solidFill>
                  <a:schemeClr val="tx1"/>
                </a:solidFill>
                <a:latin typeface="Arial" charset="0"/>
              </a:rPr>
              <a:t>utdanningsmuligheter</a:t>
            </a:r>
            <a:r>
              <a:rPr lang="nn-NO" sz="2400" kern="1200" dirty="0">
                <a:solidFill>
                  <a:schemeClr val="tx1"/>
                </a:solidFill>
                <a:latin typeface="Arial" charset="0"/>
              </a:rPr>
              <a:t> ved fagskoler og y-veier til </a:t>
            </a:r>
            <a:r>
              <a:rPr lang="nn-NO" sz="2400" kern="1200" dirty="0" err="1">
                <a:solidFill>
                  <a:schemeClr val="tx1"/>
                </a:solidFill>
                <a:latin typeface="Arial" charset="0"/>
              </a:rPr>
              <a:t>høyere</a:t>
            </a:r>
            <a:r>
              <a:rPr lang="nn-NO" sz="2400" kern="1200" dirty="0">
                <a:solidFill>
                  <a:schemeClr val="tx1"/>
                </a:solidFill>
                <a:latin typeface="Arial" charset="0"/>
              </a:rPr>
              <a:t> utdanning</a:t>
            </a:r>
            <a:endParaRPr lang="nb-NO" sz="2400" kern="1200" dirty="0" smtClean="0">
              <a:solidFill>
                <a:schemeClr val="tx1"/>
              </a:solidFill>
              <a:latin typeface="Arial" charset="0"/>
            </a:endParaRPr>
          </a:p>
          <a:p>
            <a:r>
              <a:rPr lang="nb-NO" sz="2400" kern="1200" dirty="0">
                <a:solidFill>
                  <a:schemeClr val="tx1"/>
                </a:solidFill>
                <a:latin typeface="Arial" charset="0"/>
              </a:rPr>
              <a:t>god sammenheng mellom de studieforberedende tilbudene og høyere utdanning</a:t>
            </a:r>
          </a:p>
          <a:p>
            <a:pPr marL="0" indent="0">
              <a:buNone/>
            </a:pPr>
            <a:endParaRPr lang="nn-NO" kern="1200" dirty="0">
              <a:solidFill>
                <a:schemeClr val="tx1"/>
              </a:solidFill>
              <a:latin typeface="Arial" charset="0"/>
            </a:endParaRPr>
          </a:p>
        </p:txBody>
      </p:sp>
    </p:spTree>
    <p:extLst>
      <p:ext uri="{BB962C8B-B14F-4D97-AF65-F5344CB8AC3E}">
        <p14:creationId xmlns:p14="http://schemas.microsoft.com/office/powerpoint/2010/main" val="3922596047"/>
      </p:ext>
    </p:extLst>
  </p:cSld>
  <p:clrMapOvr>
    <a:masterClrMapping/>
  </p:clrMapOvr>
  <p:transition>
    <p:randomBa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n-NO" b="1" dirty="0" smtClean="0">
                <a:solidFill>
                  <a:srgbClr val="808000"/>
                </a:solidFill>
              </a:rPr>
              <a:t>Stortingsmelding 20</a:t>
            </a:r>
            <a:endParaRPr lang="nn-NO" b="1" dirty="0">
              <a:solidFill>
                <a:srgbClr val="808000"/>
              </a:solidFill>
            </a:endParaRPr>
          </a:p>
        </p:txBody>
      </p:sp>
      <p:sp>
        <p:nvSpPr>
          <p:cNvPr id="3" name="Plassholder for innhold 2"/>
          <p:cNvSpPr>
            <a:spLocks noGrp="1"/>
          </p:cNvSpPr>
          <p:nvPr>
            <p:ph idx="1"/>
          </p:nvPr>
        </p:nvSpPr>
        <p:spPr/>
        <p:txBody>
          <a:bodyPr/>
          <a:lstStyle/>
          <a:p>
            <a:pPr marL="0" indent="0">
              <a:buNone/>
            </a:pPr>
            <a:r>
              <a:rPr lang="nb-NO" b="1" dirty="0" smtClean="0">
                <a:solidFill>
                  <a:schemeClr val="tx1"/>
                </a:solidFill>
              </a:rPr>
              <a:t>Prinsippene betyr:</a:t>
            </a:r>
          </a:p>
          <a:p>
            <a:r>
              <a:rPr lang="nb-NO" dirty="0" smtClean="0"/>
              <a:t>det </a:t>
            </a:r>
            <a:r>
              <a:rPr lang="nb-NO" dirty="0"/>
              <a:t>må åpnes for </a:t>
            </a:r>
            <a:r>
              <a:rPr lang="nb-NO" b="1" dirty="0">
                <a:solidFill>
                  <a:schemeClr val="tx1"/>
                </a:solidFill>
              </a:rPr>
              <a:t>mer fleksibilitet i opplæringsløpene </a:t>
            </a:r>
            <a:r>
              <a:rPr lang="nb-NO" dirty="0"/>
              <a:t>slik at strukturen bedre kan imøtekomme elevers og fagområders ulike behov. </a:t>
            </a:r>
            <a:endParaRPr lang="nb-NO" dirty="0" smtClean="0"/>
          </a:p>
          <a:p>
            <a:r>
              <a:rPr lang="nb-NO" b="1" dirty="0" smtClean="0">
                <a:solidFill>
                  <a:schemeClr val="tx1"/>
                </a:solidFill>
              </a:rPr>
              <a:t>fullført </a:t>
            </a:r>
            <a:r>
              <a:rPr lang="nb-NO" b="1" dirty="0">
                <a:solidFill>
                  <a:schemeClr val="tx1"/>
                </a:solidFill>
              </a:rPr>
              <a:t>videregående opplæring skal gi en anerkjent og relevant kompetanse</a:t>
            </a:r>
            <a:r>
              <a:rPr lang="nb-NO" dirty="0"/>
              <a:t>, som skal gi gode muligheter for en yrkeskarriere eller en videre </a:t>
            </a:r>
            <a:r>
              <a:rPr lang="nb-NO" dirty="0" smtClean="0"/>
              <a:t>utdanningskarriere (s. 105). </a:t>
            </a:r>
            <a:endParaRPr lang="nn-NO" kern="1200" dirty="0">
              <a:solidFill>
                <a:schemeClr val="tx1"/>
              </a:solidFill>
              <a:latin typeface="Arial" charset="0"/>
            </a:endParaRPr>
          </a:p>
        </p:txBody>
      </p:sp>
    </p:spTree>
    <p:extLst>
      <p:ext uri="{BB962C8B-B14F-4D97-AF65-F5344CB8AC3E}">
        <p14:creationId xmlns:p14="http://schemas.microsoft.com/office/powerpoint/2010/main" val="1712968601"/>
      </p:ext>
    </p:extLst>
  </p:cSld>
  <p:clrMapOvr>
    <a:masterClrMapping/>
  </p:clrMapOvr>
  <p:transition>
    <p:randomBa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n-NO" b="1" dirty="0" smtClean="0">
                <a:solidFill>
                  <a:srgbClr val="808000"/>
                </a:solidFill>
              </a:rPr>
              <a:t>Stortingsmelding 20</a:t>
            </a:r>
            <a:endParaRPr lang="nn-NO" b="1" dirty="0">
              <a:solidFill>
                <a:srgbClr val="808000"/>
              </a:solidFill>
            </a:endParaRPr>
          </a:p>
        </p:txBody>
      </p:sp>
      <p:sp>
        <p:nvSpPr>
          <p:cNvPr id="3" name="Plassholder for innhold 2"/>
          <p:cNvSpPr>
            <a:spLocks noGrp="1"/>
          </p:cNvSpPr>
          <p:nvPr>
            <p:ph idx="1"/>
          </p:nvPr>
        </p:nvSpPr>
        <p:spPr/>
        <p:txBody>
          <a:bodyPr/>
          <a:lstStyle/>
          <a:p>
            <a:pPr marL="0" indent="0">
              <a:buNone/>
            </a:pPr>
            <a:r>
              <a:rPr lang="nb-NO" b="1" dirty="0" smtClean="0">
                <a:solidFill>
                  <a:schemeClr val="tx1"/>
                </a:solidFill>
              </a:rPr>
              <a:t>Prinsippene betyr:</a:t>
            </a:r>
          </a:p>
          <a:p>
            <a:pPr marL="0" indent="0">
              <a:buNone/>
            </a:pPr>
            <a:r>
              <a:rPr lang="nn-NO" dirty="0" smtClean="0"/>
              <a:t>–</a:t>
            </a:r>
            <a:r>
              <a:rPr lang="nn-NO" dirty="0"/>
              <a:t>styrke kvaliteten på og relevansen av </a:t>
            </a:r>
            <a:r>
              <a:rPr lang="nn-NO" b="1" dirty="0">
                <a:solidFill>
                  <a:schemeClr val="tx1"/>
                </a:solidFill>
              </a:rPr>
              <a:t>fag- og </a:t>
            </a:r>
            <a:r>
              <a:rPr lang="nn-NO" b="1" dirty="0" err="1">
                <a:solidFill>
                  <a:schemeClr val="tx1"/>
                </a:solidFill>
              </a:rPr>
              <a:t>yrkesopplæringen</a:t>
            </a:r>
            <a:r>
              <a:rPr lang="nn-NO" dirty="0"/>
              <a:t> ved å </a:t>
            </a:r>
            <a:r>
              <a:rPr lang="nn-NO" b="1" dirty="0">
                <a:solidFill>
                  <a:schemeClr val="tx1"/>
                </a:solidFill>
              </a:rPr>
              <a:t>gjennomgå </a:t>
            </a:r>
            <a:r>
              <a:rPr lang="nn-NO" b="1" dirty="0" err="1">
                <a:solidFill>
                  <a:schemeClr val="tx1"/>
                </a:solidFill>
              </a:rPr>
              <a:t>tilbudsstrukturen</a:t>
            </a:r>
            <a:r>
              <a:rPr lang="nn-NO" dirty="0"/>
              <a:t> i samarbeid med </a:t>
            </a:r>
            <a:r>
              <a:rPr lang="nn-NO" dirty="0" err="1"/>
              <a:t>partene</a:t>
            </a:r>
            <a:r>
              <a:rPr lang="nn-NO" dirty="0"/>
              <a:t> i </a:t>
            </a:r>
            <a:r>
              <a:rPr lang="nn-NO" dirty="0" smtClean="0"/>
              <a:t>arbeidslivet</a:t>
            </a:r>
          </a:p>
          <a:p>
            <a:pPr marL="0" indent="0">
              <a:buNone/>
            </a:pPr>
            <a:r>
              <a:rPr lang="nn-NO" dirty="0" smtClean="0"/>
              <a:t>- </a:t>
            </a:r>
            <a:r>
              <a:rPr lang="nn-NO" b="1" dirty="0" smtClean="0">
                <a:solidFill>
                  <a:schemeClr val="tx1"/>
                </a:solidFill>
              </a:rPr>
              <a:t>Splitte opp </a:t>
            </a:r>
            <a:r>
              <a:rPr lang="nn-NO" b="1" dirty="0" err="1" smtClean="0">
                <a:solidFill>
                  <a:schemeClr val="tx1"/>
                </a:solidFill>
              </a:rPr>
              <a:t>Medier</a:t>
            </a:r>
            <a:r>
              <a:rPr lang="nn-NO" b="1" dirty="0" smtClean="0">
                <a:solidFill>
                  <a:schemeClr val="tx1"/>
                </a:solidFill>
              </a:rPr>
              <a:t> og kommunikasjon </a:t>
            </a:r>
            <a:r>
              <a:rPr lang="nn-NO" dirty="0" smtClean="0"/>
              <a:t>i </a:t>
            </a:r>
            <a:r>
              <a:rPr lang="nn-NO" dirty="0" err="1" smtClean="0"/>
              <a:t>studiespesialiserende</a:t>
            </a:r>
            <a:r>
              <a:rPr lang="nn-NO" dirty="0" smtClean="0"/>
              <a:t> og yrkesfaglig løp</a:t>
            </a:r>
          </a:p>
        </p:txBody>
      </p:sp>
    </p:spTree>
    <p:extLst>
      <p:ext uri="{BB962C8B-B14F-4D97-AF65-F5344CB8AC3E}">
        <p14:creationId xmlns:p14="http://schemas.microsoft.com/office/powerpoint/2010/main" val="2714707643"/>
      </p:ext>
    </p:extLst>
  </p:cSld>
  <p:clrMapOvr>
    <a:masterClrMapping/>
  </p:clrMapOvr>
  <p:transition>
    <p:randomBa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n-NO" b="1" dirty="0" smtClean="0">
                <a:solidFill>
                  <a:srgbClr val="808000"/>
                </a:solidFill>
              </a:rPr>
              <a:t>Stortingsmelding 20</a:t>
            </a:r>
            <a:endParaRPr lang="nn-NO" b="1" dirty="0">
              <a:solidFill>
                <a:srgbClr val="808000"/>
              </a:solidFill>
            </a:endParaRPr>
          </a:p>
        </p:txBody>
      </p:sp>
      <p:sp>
        <p:nvSpPr>
          <p:cNvPr id="3" name="Plassholder for innhold 2"/>
          <p:cNvSpPr>
            <a:spLocks noGrp="1"/>
          </p:cNvSpPr>
          <p:nvPr>
            <p:ph idx="1"/>
          </p:nvPr>
        </p:nvSpPr>
        <p:spPr/>
        <p:txBody>
          <a:bodyPr/>
          <a:lstStyle/>
          <a:p>
            <a:pPr marL="0" indent="0">
              <a:buNone/>
            </a:pPr>
            <a:r>
              <a:rPr lang="nb-NO" b="1" dirty="0" smtClean="0">
                <a:solidFill>
                  <a:schemeClr val="tx1"/>
                </a:solidFill>
              </a:rPr>
              <a:t>Den eksisterende hybriden MK skal flyttes: </a:t>
            </a:r>
            <a:r>
              <a:rPr lang="nb-NO" dirty="0" smtClean="0"/>
              <a:t>(NB: Den andre hybriden, Naturbruk, skal </a:t>
            </a:r>
            <a:r>
              <a:rPr lang="nb-NO" dirty="0" err="1" smtClean="0"/>
              <a:t>ikkje</a:t>
            </a:r>
            <a:r>
              <a:rPr lang="nb-NO" dirty="0" smtClean="0"/>
              <a:t> flyttes. Hvorfor?)</a:t>
            </a:r>
          </a:p>
          <a:p>
            <a:r>
              <a:rPr lang="nn-NO" i="1" dirty="0" smtClean="0"/>
              <a:t>Departementet </a:t>
            </a:r>
            <a:r>
              <a:rPr lang="nn-NO" i="1" dirty="0"/>
              <a:t>vil </a:t>
            </a:r>
            <a:endParaRPr lang="nn-NO" dirty="0"/>
          </a:p>
          <a:p>
            <a:r>
              <a:rPr lang="nb-NO" dirty="0">
                <a:solidFill>
                  <a:schemeClr val="tx1"/>
                </a:solidFill>
              </a:rPr>
              <a:t>–omgjøre utdanningsprogram for medier og kommunikasjon fra et yrkesfaglig til et studieforberedende program </a:t>
            </a:r>
          </a:p>
          <a:p>
            <a:r>
              <a:rPr lang="nn-NO" dirty="0">
                <a:solidFill>
                  <a:schemeClr val="tx1"/>
                </a:solidFill>
              </a:rPr>
              <a:t>–ivareta </a:t>
            </a:r>
            <a:r>
              <a:rPr lang="nn-NO" dirty="0" err="1">
                <a:solidFill>
                  <a:schemeClr val="tx1"/>
                </a:solidFill>
              </a:rPr>
              <a:t>yrkesfagene</a:t>
            </a:r>
            <a:r>
              <a:rPr lang="nn-NO" dirty="0">
                <a:solidFill>
                  <a:schemeClr val="tx1"/>
                </a:solidFill>
              </a:rPr>
              <a:t> i utdanningsprogram for </a:t>
            </a:r>
            <a:r>
              <a:rPr lang="nn-NO" dirty="0" err="1">
                <a:solidFill>
                  <a:schemeClr val="tx1"/>
                </a:solidFill>
              </a:rPr>
              <a:t>medier</a:t>
            </a:r>
            <a:r>
              <a:rPr lang="nn-NO" dirty="0">
                <a:solidFill>
                  <a:schemeClr val="tx1"/>
                </a:solidFill>
              </a:rPr>
              <a:t> og kommunikasjon </a:t>
            </a:r>
            <a:r>
              <a:rPr lang="nn-NO" dirty="0" err="1">
                <a:solidFill>
                  <a:schemeClr val="tx1"/>
                </a:solidFill>
              </a:rPr>
              <a:t>innenfor</a:t>
            </a:r>
            <a:r>
              <a:rPr lang="nn-NO" dirty="0">
                <a:solidFill>
                  <a:schemeClr val="tx1"/>
                </a:solidFill>
              </a:rPr>
              <a:t> strukturen for yrkesfaglige utdanningsprogrammer</a:t>
            </a:r>
            <a:endParaRPr lang="nb-NO" dirty="0">
              <a:solidFill>
                <a:schemeClr val="tx1"/>
              </a:solidFill>
            </a:endParaRPr>
          </a:p>
        </p:txBody>
      </p:sp>
    </p:spTree>
    <p:extLst>
      <p:ext uri="{BB962C8B-B14F-4D97-AF65-F5344CB8AC3E}">
        <p14:creationId xmlns:p14="http://schemas.microsoft.com/office/powerpoint/2010/main" val="3313529139"/>
      </p:ext>
    </p:extLst>
  </p:cSld>
  <p:clrMapOvr>
    <a:masterClrMapping/>
  </p:clrMapOvr>
  <p:transition>
    <p:randomBa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b="1" dirty="0" err="1" smtClean="0">
                <a:solidFill>
                  <a:srgbClr val="808000"/>
                </a:solidFill>
              </a:rPr>
              <a:t>Hva</a:t>
            </a:r>
            <a:r>
              <a:rPr lang="en-US" b="1" dirty="0" smtClean="0">
                <a:solidFill>
                  <a:srgbClr val="808000"/>
                </a:solidFill>
              </a:rPr>
              <a:t> </a:t>
            </a:r>
            <a:r>
              <a:rPr lang="en-US" b="1" dirty="0" err="1" smtClean="0">
                <a:solidFill>
                  <a:srgbClr val="808000"/>
                </a:solidFill>
              </a:rPr>
              <a:t>kan</a:t>
            </a:r>
            <a:r>
              <a:rPr lang="en-US" b="1" dirty="0" smtClean="0">
                <a:solidFill>
                  <a:srgbClr val="808000"/>
                </a:solidFill>
              </a:rPr>
              <a:t> vi </a:t>
            </a:r>
            <a:r>
              <a:rPr lang="en-US" b="1" dirty="0" err="1" smtClean="0">
                <a:solidFill>
                  <a:srgbClr val="808000"/>
                </a:solidFill>
              </a:rPr>
              <a:t>lære</a:t>
            </a:r>
            <a:r>
              <a:rPr lang="en-US" b="1" dirty="0" smtClean="0">
                <a:solidFill>
                  <a:srgbClr val="808000"/>
                </a:solidFill>
              </a:rPr>
              <a:t> </a:t>
            </a:r>
            <a:r>
              <a:rPr lang="en-US" b="1" dirty="0" err="1" smtClean="0">
                <a:solidFill>
                  <a:srgbClr val="808000"/>
                </a:solidFill>
              </a:rPr>
              <a:t>av</a:t>
            </a:r>
            <a:r>
              <a:rPr lang="en-US" b="1" dirty="0" smtClean="0">
                <a:solidFill>
                  <a:srgbClr val="808000"/>
                </a:solidFill>
              </a:rPr>
              <a:t> MK?</a:t>
            </a:r>
            <a:endParaRPr lang="en-US" b="1" dirty="0">
              <a:solidFill>
                <a:srgbClr val="808000"/>
              </a:solidFill>
            </a:endParaRPr>
          </a:p>
        </p:txBody>
      </p:sp>
      <p:sp>
        <p:nvSpPr>
          <p:cNvPr id="3" name="Plassholder for innhold 2"/>
          <p:cNvSpPr>
            <a:spLocks noGrp="1"/>
          </p:cNvSpPr>
          <p:nvPr>
            <p:ph idx="1"/>
          </p:nvPr>
        </p:nvSpPr>
        <p:spPr/>
        <p:txBody>
          <a:bodyPr/>
          <a:lstStyle/>
          <a:p>
            <a:endParaRPr lang="en-US" dirty="0"/>
          </a:p>
        </p:txBody>
      </p:sp>
    </p:spTree>
    <p:extLst>
      <p:ext uri="{BB962C8B-B14F-4D97-AF65-F5344CB8AC3E}">
        <p14:creationId xmlns:p14="http://schemas.microsoft.com/office/powerpoint/2010/main" val="3413711592"/>
      </p:ext>
    </p:extLst>
  </p:cSld>
  <p:clrMapOvr>
    <a:masterClrMapping/>
  </p:clrMapOvr>
  <p:transition>
    <p:randomBa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92125" y="609600"/>
            <a:ext cx="7948613" cy="1235224"/>
          </a:xfrm>
        </p:spPr>
        <p:txBody>
          <a:bodyPr/>
          <a:lstStyle/>
          <a:p>
            <a:r>
              <a:rPr lang="en-US" dirty="0" err="1" smtClean="0"/>
              <a:t>Eneste</a:t>
            </a:r>
            <a:r>
              <a:rPr lang="en-US" dirty="0" smtClean="0"/>
              <a:t> </a:t>
            </a:r>
            <a:r>
              <a:rPr lang="en-US" dirty="0" err="1" smtClean="0"/>
              <a:t>forskningsreferanse</a:t>
            </a:r>
            <a:r>
              <a:rPr lang="en-US" dirty="0" smtClean="0"/>
              <a:t> </a:t>
            </a:r>
            <a:r>
              <a:rPr lang="en-US" dirty="0" err="1" smtClean="0"/>
              <a:t>i</a:t>
            </a:r>
            <a:r>
              <a:rPr lang="en-US" dirty="0" smtClean="0"/>
              <a:t> </a:t>
            </a:r>
            <a:r>
              <a:rPr lang="en-US" dirty="0" err="1" smtClean="0"/>
              <a:t>stm</a:t>
            </a:r>
            <a:r>
              <a:rPr lang="en-US" dirty="0" smtClean="0"/>
              <a:t>. 20 </a:t>
            </a:r>
            <a:r>
              <a:rPr lang="en-US" dirty="0" err="1" smtClean="0"/>
              <a:t>om</a:t>
            </a:r>
            <a:r>
              <a:rPr lang="en-US" dirty="0" smtClean="0"/>
              <a:t> MK: Vibe </a:t>
            </a:r>
            <a:r>
              <a:rPr lang="en-US" dirty="0" err="1" smtClean="0"/>
              <a:t>m.fl</a:t>
            </a:r>
            <a:r>
              <a:rPr lang="en-US" dirty="0" smtClean="0"/>
              <a:t>. 2012</a:t>
            </a:r>
            <a:endParaRPr lang="en-US" dirty="0"/>
          </a:p>
        </p:txBody>
      </p:sp>
      <p:sp>
        <p:nvSpPr>
          <p:cNvPr id="3" name="Plassholder for innhold 2"/>
          <p:cNvSpPr>
            <a:spLocks noGrp="1"/>
          </p:cNvSpPr>
          <p:nvPr>
            <p:ph idx="1"/>
          </p:nvPr>
        </p:nvSpPr>
        <p:spPr/>
        <p:txBody>
          <a:bodyPr/>
          <a:lstStyle/>
          <a:p>
            <a:pPr marL="0" indent="0">
              <a:buNone/>
            </a:pPr>
            <a:r>
              <a:rPr lang="nb-NO" b="1" dirty="0" smtClean="0"/>
              <a:t>MEN OGSÅ:</a:t>
            </a:r>
          </a:p>
          <a:p>
            <a:pPr>
              <a:buFontTx/>
              <a:buChar char="-"/>
            </a:pPr>
            <a:r>
              <a:rPr lang="nn-NO" kern="1200" dirty="0" smtClean="0">
                <a:solidFill>
                  <a:schemeClr val="tx1"/>
                </a:solidFill>
                <a:latin typeface="Arial" charset="0"/>
              </a:rPr>
              <a:t>positiv </a:t>
            </a:r>
            <a:r>
              <a:rPr lang="nn-NO" kern="1200" dirty="0">
                <a:solidFill>
                  <a:schemeClr val="tx1"/>
                </a:solidFill>
                <a:latin typeface="Arial" charset="0"/>
              </a:rPr>
              <a:t>samanheng mellom å gå på </a:t>
            </a:r>
            <a:r>
              <a:rPr lang="nn-NO" kern="1200" dirty="0" smtClean="0">
                <a:solidFill>
                  <a:schemeClr val="tx1"/>
                </a:solidFill>
                <a:latin typeface="Arial" charset="0"/>
              </a:rPr>
              <a:t>Vg3 MK </a:t>
            </a:r>
            <a:r>
              <a:rPr lang="nn-NO" kern="1200" dirty="0">
                <a:solidFill>
                  <a:schemeClr val="tx1"/>
                </a:solidFill>
                <a:latin typeface="Arial" charset="0"/>
              </a:rPr>
              <a:t>og å oppnå </a:t>
            </a:r>
            <a:r>
              <a:rPr lang="nn-NO" kern="1200" dirty="0" smtClean="0">
                <a:solidFill>
                  <a:schemeClr val="tx1"/>
                </a:solidFill>
                <a:latin typeface="Arial" charset="0"/>
              </a:rPr>
              <a:t>studiekompetanse (s</a:t>
            </a:r>
            <a:r>
              <a:rPr lang="nn-NO" kern="1200" dirty="0">
                <a:solidFill>
                  <a:schemeClr val="tx1"/>
                </a:solidFill>
                <a:latin typeface="Arial" charset="0"/>
              </a:rPr>
              <a:t>. </a:t>
            </a:r>
            <a:r>
              <a:rPr lang="nn-NO" kern="1200" dirty="0" smtClean="0">
                <a:solidFill>
                  <a:schemeClr val="tx1"/>
                </a:solidFill>
                <a:latin typeface="Arial" charset="0"/>
              </a:rPr>
              <a:t>77)</a:t>
            </a:r>
          </a:p>
          <a:p>
            <a:pPr>
              <a:buFontTx/>
              <a:buChar char="-"/>
            </a:pPr>
            <a:r>
              <a:rPr lang="nn-NO" kern="1200" dirty="0">
                <a:solidFill>
                  <a:schemeClr val="tx1"/>
                </a:solidFill>
                <a:latin typeface="Arial" charset="0"/>
              </a:rPr>
              <a:t>o</a:t>
            </a:r>
            <a:r>
              <a:rPr lang="nn-NO" kern="1200" dirty="0" smtClean="0">
                <a:solidFill>
                  <a:schemeClr val="tx1"/>
                </a:solidFill>
                <a:latin typeface="Arial" charset="0"/>
              </a:rPr>
              <a:t>ver 40% er i arbeid året etter MK (</a:t>
            </a:r>
            <a:r>
              <a:rPr lang="en-US" kern="1200" dirty="0">
                <a:solidFill>
                  <a:schemeClr val="tx1"/>
                </a:solidFill>
                <a:latin typeface="Arial" charset="0"/>
              </a:rPr>
              <a:t>s </a:t>
            </a:r>
            <a:r>
              <a:rPr lang="en-US" kern="1200" dirty="0" smtClean="0">
                <a:solidFill>
                  <a:schemeClr val="tx1"/>
                </a:solidFill>
                <a:latin typeface="Arial" charset="0"/>
              </a:rPr>
              <a:t>156) </a:t>
            </a:r>
            <a:endParaRPr lang="nn-NO" kern="1200" dirty="0" smtClean="0">
              <a:solidFill>
                <a:schemeClr val="tx1"/>
              </a:solidFill>
              <a:latin typeface="Arial" charset="0"/>
            </a:endParaRPr>
          </a:p>
          <a:p>
            <a:pPr marL="0" indent="0">
              <a:buNone/>
            </a:pPr>
            <a:endParaRPr lang="nb-NO" dirty="0" smtClean="0"/>
          </a:p>
          <a:p>
            <a:pPr marL="0" indent="0">
              <a:buNone/>
            </a:pPr>
            <a:r>
              <a:rPr lang="nb-NO" b="1" dirty="0" smtClean="0"/>
              <a:t>OG:</a:t>
            </a:r>
            <a:r>
              <a:rPr lang="nb-NO" dirty="0" smtClean="0"/>
              <a:t> </a:t>
            </a:r>
            <a:r>
              <a:rPr lang="nb-NO" dirty="0" smtClean="0">
                <a:solidFill>
                  <a:schemeClr val="tx1"/>
                </a:solidFill>
              </a:rPr>
              <a:t>Andre evalueringsrapporter konkluderer annerledes (</a:t>
            </a:r>
            <a:r>
              <a:rPr lang="nb-NO" dirty="0" err="1" smtClean="0">
                <a:solidFill>
                  <a:schemeClr val="tx1"/>
                </a:solidFill>
              </a:rPr>
              <a:t>Aakrog</a:t>
            </a:r>
            <a:r>
              <a:rPr lang="nb-NO" dirty="0" smtClean="0">
                <a:solidFill>
                  <a:schemeClr val="tx1"/>
                </a:solidFill>
              </a:rPr>
              <a:t> 2012):</a:t>
            </a:r>
          </a:p>
          <a:p>
            <a:pPr marL="0" indent="0">
              <a:buNone/>
            </a:pPr>
            <a:r>
              <a:rPr lang="nb-NO" dirty="0" smtClean="0"/>
              <a:t>- Hybrid som framtidsretta løsning</a:t>
            </a:r>
          </a:p>
          <a:p>
            <a:pPr marL="0" indent="0">
              <a:buNone/>
            </a:pPr>
            <a:endParaRPr lang="en-US" dirty="0"/>
          </a:p>
        </p:txBody>
      </p:sp>
    </p:spTree>
    <p:extLst>
      <p:ext uri="{BB962C8B-B14F-4D97-AF65-F5344CB8AC3E}">
        <p14:creationId xmlns:p14="http://schemas.microsoft.com/office/powerpoint/2010/main" val="1510871925"/>
      </p:ext>
    </p:extLst>
  </p:cSld>
  <p:clrMapOvr>
    <a:masterClrMapping/>
  </p:clrMapOvr>
  <p:transition>
    <p:randomBa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b="1" dirty="0" err="1" smtClean="0">
                <a:solidFill>
                  <a:srgbClr val="808000"/>
                </a:solidFill>
              </a:rPr>
              <a:t>Hva</a:t>
            </a:r>
            <a:r>
              <a:rPr lang="en-US" b="1" dirty="0" smtClean="0">
                <a:solidFill>
                  <a:srgbClr val="808000"/>
                </a:solidFill>
              </a:rPr>
              <a:t> </a:t>
            </a:r>
            <a:r>
              <a:rPr lang="en-US" b="1" dirty="0" err="1" smtClean="0">
                <a:solidFill>
                  <a:srgbClr val="808000"/>
                </a:solidFill>
              </a:rPr>
              <a:t>kan</a:t>
            </a:r>
            <a:r>
              <a:rPr lang="en-US" b="1" dirty="0" smtClean="0">
                <a:solidFill>
                  <a:srgbClr val="808000"/>
                </a:solidFill>
              </a:rPr>
              <a:t> vi </a:t>
            </a:r>
            <a:r>
              <a:rPr lang="en-US" b="1" dirty="0" err="1" smtClean="0">
                <a:solidFill>
                  <a:srgbClr val="808000"/>
                </a:solidFill>
              </a:rPr>
              <a:t>lære</a:t>
            </a:r>
            <a:r>
              <a:rPr lang="en-US" b="1" dirty="0" smtClean="0">
                <a:solidFill>
                  <a:srgbClr val="808000"/>
                </a:solidFill>
              </a:rPr>
              <a:t> </a:t>
            </a:r>
            <a:r>
              <a:rPr lang="en-US" b="1" dirty="0" err="1" smtClean="0">
                <a:solidFill>
                  <a:srgbClr val="808000"/>
                </a:solidFill>
              </a:rPr>
              <a:t>av</a:t>
            </a:r>
            <a:r>
              <a:rPr lang="en-US" b="1" dirty="0" smtClean="0">
                <a:solidFill>
                  <a:srgbClr val="808000"/>
                </a:solidFill>
              </a:rPr>
              <a:t> MK?</a:t>
            </a:r>
            <a:endParaRPr lang="en-US" b="1" dirty="0">
              <a:solidFill>
                <a:srgbClr val="808000"/>
              </a:solidFill>
            </a:endParaRPr>
          </a:p>
        </p:txBody>
      </p:sp>
      <p:sp>
        <p:nvSpPr>
          <p:cNvPr id="3" name="Plassholder for innhold 2"/>
          <p:cNvSpPr>
            <a:spLocks noGrp="1"/>
          </p:cNvSpPr>
          <p:nvPr>
            <p:ph idx="1"/>
          </p:nvPr>
        </p:nvSpPr>
        <p:spPr/>
        <p:txBody>
          <a:bodyPr/>
          <a:lstStyle/>
          <a:p>
            <a:endParaRPr lang="en-US" dirty="0"/>
          </a:p>
        </p:txBody>
      </p:sp>
    </p:spTree>
    <p:extLst>
      <p:ext uri="{BB962C8B-B14F-4D97-AF65-F5344CB8AC3E}">
        <p14:creationId xmlns:p14="http://schemas.microsoft.com/office/powerpoint/2010/main" val="2384733407"/>
      </p:ext>
    </p:extLst>
  </p:cSld>
  <p:clrMapOvr>
    <a:masterClrMapping/>
  </p:clrMapOvr>
  <p:transition>
    <p:randomBa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b="1" dirty="0" smtClean="0">
                <a:solidFill>
                  <a:srgbClr val="808000"/>
                </a:solidFill>
              </a:rPr>
              <a:t>Hvor skal MK? Før 15.mars:</a:t>
            </a:r>
            <a:endParaRPr lang="nb-NO" b="1" dirty="0">
              <a:solidFill>
                <a:srgbClr val="808000"/>
              </a:solidFill>
            </a:endParaRPr>
          </a:p>
        </p:txBody>
      </p:sp>
      <p:sp>
        <p:nvSpPr>
          <p:cNvPr id="3" name="Plassholder for innhold 2"/>
          <p:cNvSpPr>
            <a:spLocks noGrp="1"/>
          </p:cNvSpPr>
          <p:nvPr>
            <p:ph idx="1"/>
          </p:nvPr>
        </p:nvSpPr>
        <p:spPr/>
        <p:txBody>
          <a:bodyPr/>
          <a:lstStyle/>
          <a:p>
            <a:r>
              <a:rPr lang="nb-NO" dirty="0" smtClean="0">
                <a:solidFill>
                  <a:schemeClr val="tx1"/>
                </a:solidFill>
              </a:rPr>
              <a:t>Vil hybridløpet bli sett som et verdifullt alternativ videre slik evalueringa av Kunnskapsløftet peker på?</a:t>
            </a:r>
          </a:p>
          <a:p>
            <a:r>
              <a:rPr lang="nb-NO" dirty="0" smtClean="0">
                <a:solidFill>
                  <a:schemeClr val="tx1"/>
                </a:solidFill>
              </a:rPr>
              <a:t>Yrkesutdanning, yrkesretta utdanning eller allmenndannende utdanning. Er det ei motsetning i framtida?</a:t>
            </a:r>
          </a:p>
          <a:p>
            <a:r>
              <a:rPr lang="nb-NO" dirty="0" smtClean="0">
                <a:solidFill>
                  <a:schemeClr val="tx1"/>
                </a:solidFill>
              </a:rPr>
              <a:t>Rammevilkår og skolekultur/utdanningstradisjon som viktige faktorer for utvikling. Utvikler MK-linjene seg i (for) ulike retninger?</a:t>
            </a:r>
          </a:p>
          <a:p>
            <a:pPr marL="0" indent="0">
              <a:buNone/>
            </a:pPr>
            <a:endParaRPr lang="nb-NO" dirty="0"/>
          </a:p>
          <a:p>
            <a:endParaRPr lang="nb-NO" dirty="0"/>
          </a:p>
        </p:txBody>
      </p:sp>
    </p:spTree>
    <p:extLst>
      <p:ext uri="{BB962C8B-B14F-4D97-AF65-F5344CB8AC3E}">
        <p14:creationId xmlns:p14="http://schemas.microsoft.com/office/powerpoint/2010/main" val="14866670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a:spLocks noGrp="1"/>
          </p:cNvSpPr>
          <p:nvPr>
            <p:ph idx="1"/>
          </p:nvPr>
        </p:nvSpPr>
        <p:spPr>
          <a:xfrm>
            <a:off x="755576" y="1484784"/>
            <a:ext cx="7032203" cy="4104456"/>
          </a:xfrm>
        </p:spPr>
        <p:txBody>
          <a:bodyPr/>
          <a:lstStyle/>
          <a:p>
            <a:pPr marL="0" indent="0">
              <a:buNone/>
            </a:pPr>
            <a:r>
              <a:rPr lang="nb-NO" sz="2400" b="1" dirty="0" smtClean="0">
                <a:solidFill>
                  <a:schemeClr val="tx1"/>
                </a:solidFill>
              </a:rPr>
              <a:t>Hva gjør MK til det mest oversøkte programmet i norsk skole?</a:t>
            </a:r>
          </a:p>
          <a:p>
            <a:r>
              <a:rPr lang="nb-NO" sz="2400" dirty="0" smtClean="0">
                <a:solidFill>
                  <a:schemeClr val="tx1"/>
                </a:solidFill>
              </a:rPr>
              <a:t>1,34 </a:t>
            </a:r>
            <a:r>
              <a:rPr lang="nb-NO" sz="2400" dirty="0">
                <a:solidFill>
                  <a:schemeClr val="tx1"/>
                </a:solidFill>
              </a:rPr>
              <a:t>elever per plass i 2012 = høyest </a:t>
            </a:r>
            <a:r>
              <a:rPr lang="nb-NO" sz="2400" dirty="0" smtClean="0">
                <a:solidFill>
                  <a:schemeClr val="tx1"/>
                </a:solidFill>
              </a:rPr>
              <a:t>oversøking </a:t>
            </a:r>
            <a:r>
              <a:rPr lang="nb-NO" sz="2400" dirty="0">
                <a:solidFill>
                  <a:schemeClr val="tx1"/>
                </a:solidFill>
              </a:rPr>
              <a:t>per </a:t>
            </a:r>
            <a:r>
              <a:rPr lang="nb-NO" sz="2400" dirty="0" smtClean="0">
                <a:solidFill>
                  <a:schemeClr val="tx1"/>
                </a:solidFill>
              </a:rPr>
              <a:t>plass </a:t>
            </a:r>
            <a:endParaRPr lang="nb-NO" sz="2400" dirty="0">
              <a:solidFill>
                <a:schemeClr val="tx1"/>
              </a:solidFill>
            </a:endParaRPr>
          </a:p>
          <a:p>
            <a:pPr marL="0" indent="0">
              <a:buNone/>
            </a:pPr>
            <a:endParaRPr lang="nb-NO" sz="2400" dirty="0" smtClean="0">
              <a:solidFill>
                <a:schemeClr val="tx1"/>
              </a:solidFill>
            </a:endParaRPr>
          </a:p>
          <a:p>
            <a:pPr marL="0" indent="0">
              <a:buNone/>
            </a:pPr>
            <a:r>
              <a:rPr lang="nb-NO" sz="2400" b="1" dirty="0" smtClean="0">
                <a:solidFill>
                  <a:schemeClr val="tx1"/>
                </a:solidFill>
              </a:rPr>
              <a:t>Hva gjør MK til det yrkesretta programmet som har minst frafall?</a:t>
            </a:r>
          </a:p>
          <a:p>
            <a:r>
              <a:rPr lang="nb-NO" sz="2400" dirty="0">
                <a:solidFill>
                  <a:schemeClr val="tx1"/>
                </a:solidFill>
              </a:rPr>
              <a:t>Høy gjennomføring: 82,5% innen 5 </a:t>
            </a:r>
            <a:r>
              <a:rPr lang="nb-NO" sz="2400" dirty="0" smtClean="0">
                <a:solidFill>
                  <a:schemeClr val="tx1"/>
                </a:solidFill>
              </a:rPr>
              <a:t>år</a:t>
            </a:r>
            <a:endParaRPr lang="nb-NO" sz="2400" dirty="0">
              <a:solidFill>
                <a:schemeClr val="tx1"/>
              </a:solidFill>
            </a:endParaRPr>
          </a:p>
          <a:p>
            <a:r>
              <a:rPr lang="nb-NO" sz="2400" dirty="0" err="1">
                <a:solidFill>
                  <a:schemeClr val="tx1"/>
                </a:solidFill>
              </a:rPr>
              <a:t>vs</a:t>
            </a:r>
            <a:r>
              <a:rPr lang="nb-NO" sz="2400" dirty="0">
                <a:solidFill>
                  <a:schemeClr val="tx1"/>
                </a:solidFill>
              </a:rPr>
              <a:t> yrkesfag generelt: 57% innen 5 </a:t>
            </a:r>
            <a:r>
              <a:rPr lang="nb-NO" sz="2400" dirty="0" smtClean="0">
                <a:solidFill>
                  <a:schemeClr val="tx1"/>
                </a:solidFill>
              </a:rPr>
              <a:t>år </a:t>
            </a:r>
            <a:r>
              <a:rPr lang="nb-NO" sz="1600" dirty="0" smtClean="0">
                <a:solidFill>
                  <a:srgbClr val="808000"/>
                </a:solidFill>
              </a:rPr>
              <a:t>(Utdanningsspeilet 2012)</a:t>
            </a:r>
            <a:endParaRPr lang="nb-NO" sz="1600" dirty="0">
              <a:solidFill>
                <a:srgbClr val="808000"/>
              </a:solidFill>
            </a:endParaRPr>
          </a:p>
          <a:p>
            <a:pPr marL="0" indent="0">
              <a:buNone/>
            </a:pPr>
            <a:endParaRPr lang="nb-NO" sz="2400" b="1" dirty="0" smtClean="0">
              <a:solidFill>
                <a:schemeClr val="tx1"/>
              </a:solidFill>
            </a:endParaRPr>
          </a:p>
          <a:p>
            <a:pPr marL="0" indent="0">
              <a:buNone/>
            </a:pPr>
            <a:endParaRPr lang="nb-NO" sz="2400" b="1" dirty="0" smtClean="0">
              <a:solidFill>
                <a:schemeClr val="tx1"/>
              </a:solidFill>
            </a:endParaRPr>
          </a:p>
          <a:p>
            <a:pPr marL="0" indent="0" algn="ctr">
              <a:buNone/>
            </a:pPr>
            <a:endParaRPr lang="nb-NO" sz="1000" dirty="0"/>
          </a:p>
          <a:p>
            <a:pPr marL="0" indent="0" algn="ctr">
              <a:buNone/>
            </a:pPr>
            <a:endParaRPr lang="nb-NO" sz="1000" dirty="0" smtClean="0"/>
          </a:p>
          <a:p>
            <a:pPr marL="0" indent="0" algn="ctr">
              <a:buNone/>
            </a:pPr>
            <a:endParaRPr lang="nb-NO" sz="1000" dirty="0"/>
          </a:p>
          <a:p>
            <a:pPr marL="0" indent="0" algn="ctr">
              <a:buNone/>
            </a:pPr>
            <a:endParaRPr lang="nb-NO" sz="1000" dirty="0" smtClean="0"/>
          </a:p>
          <a:p>
            <a:pPr marL="0" indent="0" algn="ctr">
              <a:buNone/>
            </a:pPr>
            <a:endParaRPr lang="nb-NO" sz="1000" dirty="0"/>
          </a:p>
          <a:p>
            <a:pPr marL="0" indent="0" algn="ctr">
              <a:buNone/>
            </a:pPr>
            <a:endParaRPr lang="nb-NO" sz="1000" dirty="0" smtClean="0"/>
          </a:p>
          <a:p>
            <a:pPr marL="0" indent="0" algn="ctr">
              <a:buNone/>
            </a:pPr>
            <a:endParaRPr lang="nb-NO" sz="1000" dirty="0"/>
          </a:p>
          <a:p>
            <a:pPr marL="0" indent="0" algn="ctr">
              <a:buNone/>
            </a:pPr>
            <a:endParaRPr lang="nb-NO" sz="1000" dirty="0" smtClean="0"/>
          </a:p>
          <a:p>
            <a:pPr marL="0" indent="0" algn="ctr">
              <a:buNone/>
            </a:pPr>
            <a:endParaRPr lang="nb-NO" sz="1000" dirty="0"/>
          </a:p>
          <a:p>
            <a:pPr marL="0" indent="0" algn="ctr">
              <a:buNone/>
            </a:pPr>
            <a:endParaRPr lang="nb-NO" sz="1000" dirty="0" smtClean="0"/>
          </a:p>
          <a:p>
            <a:pPr marL="0" indent="0" algn="ctr">
              <a:buNone/>
            </a:pPr>
            <a:endParaRPr lang="nb-NO" sz="1000" dirty="0"/>
          </a:p>
          <a:p>
            <a:pPr marL="0" indent="0" algn="ctr">
              <a:buNone/>
            </a:pPr>
            <a:endParaRPr lang="nb-NO" sz="1000" dirty="0" smtClean="0"/>
          </a:p>
          <a:p>
            <a:pPr marL="0" indent="0" algn="ctr">
              <a:buNone/>
            </a:pPr>
            <a:endParaRPr lang="nb-NO" sz="1000" dirty="0"/>
          </a:p>
          <a:p>
            <a:pPr marL="0" indent="0" algn="ctr">
              <a:buNone/>
            </a:pPr>
            <a:endParaRPr lang="nb-NO" sz="1000" dirty="0" smtClean="0"/>
          </a:p>
          <a:p>
            <a:pPr marL="0" indent="0" algn="ctr">
              <a:buNone/>
            </a:pPr>
            <a:endParaRPr lang="nb-NO" sz="1000" dirty="0"/>
          </a:p>
          <a:p>
            <a:pPr marL="0" indent="0" algn="ctr">
              <a:buNone/>
            </a:pPr>
            <a:endParaRPr lang="nb-NO" sz="1000" dirty="0" smtClean="0"/>
          </a:p>
          <a:p>
            <a:pPr marL="0" indent="0" algn="ctr">
              <a:buNone/>
            </a:pPr>
            <a:endParaRPr lang="nb-NO" sz="1000" dirty="0"/>
          </a:p>
          <a:p>
            <a:pPr marL="0" indent="0" algn="ctr">
              <a:buNone/>
            </a:pPr>
            <a:endParaRPr lang="nb-NO" sz="1000" dirty="0" smtClean="0"/>
          </a:p>
          <a:p>
            <a:pPr marL="0" indent="0" algn="r">
              <a:buNone/>
            </a:pPr>
            <a:r>
              <a:rPr lang="nb-NO" sz="1000" i="1" dirty="0" smtClean="0">
                <a:solidFill>
                  <a:schemeClr val="tx1"/>
                </a:solidFill>
              </a:rPr>
              <a:t>Foto: Thomas </a:t>
            </a:r>
            <a:r>
              <a:rPr lang="nb-NO" sz="1000" i="1" dirty="0" err="1" smtClean="0">
                <a:solidFill>
                  <a:schemeClr val="tx1"/>
                </a:solidFill>
              </a:rPr>
              <a:t>Favre</a:t>
            </a:r>
            <a:r>
              <a:rPr lang="nb-NO" sz="1000" i="1" dirty="0" smtClean="0">
                <a:solidFill>
                  <a:schemeClr val="tx1"/>
                </a:solidFill>
              </a:rPr>
              <a:t>-Bulle (</a:t>
            </a:r>
            <a:r>
              <a:rPr lang="nb-NO" sz="1000" i="1" dirty="0" err="1" smtClean="0">
                <a:solidFill>
                  <a:schemeClr val="tx1"/>
                </a:solidFill>
              </a:rPr>
              <a:t>Flickr</a:t>
            </a:r>
            <a:r>
              <a:rPr lang="nb-NO" sz="1000" i="1" dirty="0" smtClean="0">
                <a:solidFill>
                  <a:schemeClr val="tx1"/>
                </a:solidFill>
              </a:rPr>
              <a:t>)</a:t>
            </a:r>
          </a:p>
        </p:txBody>
      </p:sp>
      <p:sp>
        <p:nvSpPr>
          <p:cNvPr id="4" name="Tittel 3"/>
          <p:cNvSpPr>
            <a:spLocks noGrp="1"/>
          </p:cNvSpPr>
          <p:nvPr>
            <p:ph type="title"/>
          </p:nvPr>
        </p:nvSpPr>
        <p:spPr>
          <a:xfrm>
            <a:off x="492125" y="609600"/>
            <a:ext cx="7948613" cy="731168"/>
          </a:xfrm>
        </p:spPr>
        <p:txBody>
          <a:bodyPr/>
          <a:lstStyle/>
          <a:p>
            <a:r>
              <a:rPr lang="en-US" dirty="0" err="1" smtClean="0">
                <a:solidFill>
                  <a:srgbClr val="808000"/>
                </a:solidFill>
              </a:rPr>
              <a:t>Hva</a:t>
            </a:r>
            <a:r>
              <a:rPr lang="en-US" dirty="0" smtClean="0">
                <a:solidFill>
                  <a:srgbClr val="808000"/>
                </a:solidFill>
              </a:rPr>
              <a:t> </a:t>
            </a:r>
            <a:r>
              <a:rPr lang="en-US" dirty="0" err="1" smtClean="0">
                <a:solidFill>
                  <a:srgbClr val="808000"/>
                </a:solidFill>
              </a:rPr>
              <a:t>er</a:t>
            </a:r>
            <a:r>
              <a:rPr lang="en-US" dirty="0" smtClean="0">
                <a:solidFill>
                  <a:srgbClr val="808000"/>
                </a:solidFill>
              </a:rPr>
              <a:t> </a:t>
            </a:r>
            <a:r>
              <a:rPr lang="en-US" dirty="0" err="1" smtClean="0">
                <a:solidFill>
                  <a:srgbClr val="808000"/>
                </a:solidFill>
              </a:rPr>
              <a:t>interessant</a:t>
            </a:r>
            <a:r>
              <a:rPr lang="en-US" dirty="0" smtClean="0">
                <a:solidFill>
                  <a:srgbClr val="808000"/>
                </a:solidFill>
              </a:rPr>
              <a:t> med MK?</a:t>
            </a:r>
            <a:endParaRPr lang="en-US" dirty="0">
              <a:solidFill>
                <a:srgbClr val="808000"/>
              </a:solidFill>
            </a:endParaRPr>
          </a:p>
        </p:txBody>
      </p:sp>
    </p:spTree>
    <p:extLst>
      <p:ext uri="{BB962C8B-B14F-4D97-AF65-F5344CB8AC3E}">
        <p14:creationId xmlns:p14="http://schemas.microsoft.com/office/powerpoint/2010/main" val="39985048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b="1" dirty="0">
                <a:solidFill>
                  <a:srgbClr val="808000"/>
                </a:solidFill>
              </a:rPr>
              <a:t>Våre undersøkelser</a:t>
            </a:r>
            <a:r>
              <a:rPr lang="nb-NO" b="1" dirty="0" smtClean="0">
                <a:solidFill>
                  <a:srgbClr val="808000"/>
                </a:solidFill>
              </a:rPr>
              <a:t>:</a:t>
            </a:r>
            <a:endParaRPr lang="nb-NO" dirty="0">
              <a:solidFill>
                <a:srgbClr val="808000"/>
              </a:solidFill>
            </a:endParaRPr>
          </a:p>
        </p:txBody>
      </p:sp>
      <p:sp>
        <p:nvSpPr>
          <p:cNvPr id="3" name="Plassholder for innhold 2"/>
          <p:cNvSpPr>
            <a:spLocks noGrp="1"/>
          </p:cNvSpPr>
          <p:nvPr>
            <p:ph idx="1"/>
          </p:nvPr>
        </p:nvSpPr>
        <p:spPr/>
        <p:txBody>
          <a:bodyPr/>
          <a:lstStyle/>
          <a:p>
            <a:r>
              <a:rPr lang="nb-NO" sz="2400" dirty="0">
                <a:solidFill>
                  <a:schemeClr val="tx1"/>
                </a:solidFill>
              </a:rPr>
              <a:t>Nasjonal spørreundersøkelse til alle MK-lærere </a:t>
            </a:r>
            <a:br>
              <a:rPr lang="nb-NO" sz="2400" dirty="0">
                <a:solidFill>
                  <a:schemeClr val="tx1"/>
                </a:solidFill>
              </a:rPr>
            </a:br>
            <a:r>
              <a:rPr lang="nb-NO" sz="2400" dirty="0">
                <a:solidFill>
                  <a:schemeClr val="tx1"/>
                </a:solidFill>
              </a:rPr>
              <a:t>(n: 384)</a:t>
            </a:r>
          </a:p>
          <a:p>
            <a:r>
              <a:rPr lang="nb-NO" sz="2400" dirty="0" smtClean="0">
                <a:solidFill>
                  <a:schemeClr val="tx1"/>
                </a:solidFill>
              </a:rPr>
              <a:t>Nasjonal spørreundersøkelse til alle 3.klasser på MK </a:t>
            </a:r>
            <a:br>
              <a:rPr lang="nb-NO" sz="2400" dirty="0" smtClean="0">
                <a:solidFill>
                  <a:schemeClr val="tx1"/>
                </a:solidFill>
              </a:rPr>
            </a:br>
            <a:r>
              <a:rPr lang="nb-NO" sz="2400" dirty="0" smtClean="0">
                <a:solidFill>
                  <a:schemeClr val="tx1"/>
                </a:solidFill>
              </a:rPr>
              <a:t>(n: 635) – UiO: </a:t>
            </a:r>
            <a:r>
              <a:rPr lang="nb-NO" sz="2400" i="1" dirty="0" smtClean="0">
                <a:solidFill>
                  <a:schemeClr val="tx1"/>
                </a:solidFill>
              </a:rPr>
              <a:t>Morgendagens medieprodusenter 2</a:t>
            </a:r>
          </a:p>
          <a:p>
            <a:r>
              <a:rPr lang="nb-NO" sz="2400" dirty="0" smtClean="0">
                <a:solidFill>
                  <a:schemeClr val="tx1"/>
                </a:solidFill>
              </a:rPr>
              <a:t>2 casestudium på sammenlignbare skoler, men en hovedforskjell:</a:t>
            </a:r>
          </a:p>
          <a:p>
            <a:pPr lvl="1"/>
            <a:r>
              <a:rPr lang="nb-NO" sz="2000" dirty="0" smtClean="0">
                <a:solidFill>
                  <a:schemeClr val="tx1"/>
                </a:solidFill>
                <a:latin typeface="Quadraat-Regular"/>
              </a:rPr>
              <a:t>en skole med studieforberedende tradisjon</a:t>
            </a:r>
          </a:p>
          <a:p>
            <a:pPr lvl="1"/>
            <a:r>
              <a:rPr lang="nb-NO" sz="2000" dirty="0" smtClean="0">
                <a:latin typeface="Quadraat-Regular"/>
              </a:rPr>
              <a:t>e</a:t>
            </a:r>
            <a:r>
              <a:rPr lang="nb-NO" sz="2000" dirty="0" smtClean="0">
                <a:solidFill>
                  <a:schemeClr val="tx1"/>
                </a:solidFill>
                <a:latin typeface="Quadraat-Regular"/>
              </a:rPr>
              <a:t>n skole med yrkesfaglig tradisjon</a:t>
            </a:r>
          </a:p>
          <a:p>
            <a:pPr marL="457200" lvl="1" indent="0">
              <a:buNone/>
            </a:pPr>
            <a:r>
              <a:rPr lang="nb-NO" sz="2000" dirty="0" smtClean="0">
                <a:latin typeface="Quadraat-Regular"/>
              </a:rPr>
              <a:t>=&gt; l</a:t>
            </a:r>
            <a:r>
              <a:rPr lang="nb-NO" sz="2000" dirty="0" smtClean="0">
                <a:solidFill>
                  <a:schemeClr val="tx1"/>
                </a:solidFill>
                <a:latin typeface="Quadraat-Regular"/>
              </a:rPr>
              <a:t>ærerkollegium med forskjellig bakgrunn + ulike rammevilkår</a:t>
            </a:r>
          </a:p>
          <a:p>
            <a:r>
              <a:rPr lang="nb-NO" sz="2400" dirty="0" smtClean="0">
                <a:solidFill>
                  <a:schemeClr val="tx1"/>
                </a:solidFill>
              </a:rPr>
              <a:t>Intervju, observasjon og dokumentstudier</a:t>
            </a:r>
            <a:endParaRPr lang="nb-NO" sz="2400" dirty="0">
              <a:solidFill>
                <a:schemeClr val="tx1"/>
              </a:solidFill>
            </a:endParaRPr>
          </a:p>
        </p:txBody>
      </p:sp>
    </p:spTree>
    <p:extLst>
      <p:ext uri="{BB962C8B-B14F-4D97-AF65-F5344CB8AC3E}">
        <p14:creationId xmlns:p14="http://schemas.microsoft.com/office/powerpoint/2010/main" val="9657454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b="1" dirty="0">
                <a:solidFill>
                  <a:srgbClr val="808000"/>
                </a:solidFill>
              </a:rPr>
              <a:t>Våre undersøkelser</a:t>
            </a:r>
            <a:r>
              <a:rPr lang="nb-NO" b="1" dirty="0" smtClean="0">
                <a:solidFill>
                  <a:srgbClr val="808000"/>
                </a:solidFill>
              </a:rPr>
              <a:t>:</a:t>
            </a:r>
            <a:endParaRPr lang="nb-NO" dirty="0">
              <a:solidFill>
                <a:srgbClr val="808000"/>
              </a:solidFill>
            </a:endParaRPr>
          </a:p>
        </p:txBody>
      </p:sp>
      <p:sp>
        <p:nvSpPr>
          <p:cNvPr id="3" name="Plassholder for innhold 2"/>
          <p:cNvSpPr>
            <a:spLocks noGrp="1"/>
          </p:cNvSpPr>
          <p:nvPr>
            <p:ph idx="1"/>
          </p:nvPr>
        </p:nvSpPr>
        <p:spPr/>
        <p:txBody>
          <a:bodyPr/>
          <a:lstStyle/>
          <a:p>
            <a:pPr marL="0" indent="0">
              <a:buNone/>
            </a:pPr>
            <a:r>
              <a:rPr lang="nb-NO" sz="2400" dirty="0" smtClean="0">
                <a:solidFill>
                  <a:schemeClr val="tx1"/>
                </a:solidFill>
              </a:rPr>
              <a:t>Har sett spesifikt på:</a:t>
            </a:r>
          </a:p>
          <a:p>
            <a:pPr>
              <a:buFontTx/>
              <a:buChar char="-"/>
            </a:pPr>
            <a:r>
              <a:rPr lang="nb-NO" sz="2400" b="1" dirty="0" smtClean="0">
                <a:solidFill>
                  <a:schemeClr val="tx1"/>
                </a:solidFill>
              </a:rPr>
              <a:t>Hva gjør MK interessant for elevene?</a:t>
            </a:r>
          </a:p>
          <a:p>
            <a:pPr>
              <a:buFontTx/>
              <a:buChar char="-"/>
            </a:pPr>
            <a:r>
              <a:rPr lang="nb-NO" sz="2400" b="1" dirty="0" smtClean="0">
                <a:solidFill>
                  <a:schemeClr val="tx1"/>
                </a:solidFill>
              </a:rPr>
              <a:t>Hvordan tenker elevene MK inn i sitt utdanningsløp?</a:t>
            </a:r>
          </a:p>
          <a:p>
            <a:pPr>
              <a:buFontTx/>
              <a:buChar char="-"/>
            </a:pPr>
            <a:r>
              <a:rPr lang="nb-NO" sz="2400" b="1" dirty="0" smtClean="0">
                <a:solidFill>
                  <a:schemeClr val="tx1"/>
                </a:solidFill>
              </a:rPr>
              <a:t>Hvordan er MK organisert?</a:t>
            </a:r>
          </a:p>
          <a:p>
            <a:pPr>
              <a:buFontTx/>
              <a:buChar char="-"/>
            </a:pPr>
            <a:r>
              <a:rPr lang="nb-NO" sz="2400" b="1" dirty="0" smtClean="0">
                <a:solidFill>
                  <a:schemeClr val="tx1"/>
                </a:solidFill>
              </a:rPr>
              <a:t>Hvordan er MK som læringsarena?</a:t>
            </a:r>
            <a:endParaRPr lang="nb-NO" sz="2400" dirty="0">
              <a:solidFill>
                <a:schemeClr val="tx1"/>
              </a:solidFill>
            </a:endParaRPr>
          </a:p>
          <a:p>
            <a:pPr>
              <a:buFontTx/>
              <a:buChar char="-"/>
            </a:pPr>
            <a:r>
              <a:rPr lang="nb-NO" sz="2400" b="1" dirty="0" smtClean="0">
                <a:solidFill>
                  <a:schemeClr val="tx1"/>
                </a:solidFill>
              </a:rPr>
              <a:t>Hva slags kompetanse oppleves det at MK gir?</a:t>
            </a:r>
          </a:p>
        </p:txBody>
      </p:sp>
    </p:spTree>
    <p:extLst>
      <p:ext uri="{BB962C8B-B14F-4D97-AF65-F5344CB8AC3E}">
        <p14:creationId xmlns:p14="http://schemas.microsoft.com/office/powerpoint/2010/main" val="3354006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92125" y="609600"/>
            <a:ext cx="7948613" cy="1451248"/>
          </a:xfrm>
        </p:spPr>
        <p:txBody>
          <a:bodyPr/>
          <a:lstStyle/>
          <a:p>
            <a:r>
              <a:rPr lang="nb-NO" b="1" dirty="0">
                <a:solidFill>
                  <a:srgbClr val="808000"/>
                </a:solidFill>
              </a:rPr>
              <a:t>Hva gjør MK interessant for elevene</a:t>
            </a:r>
            <a:r>
              <a:rPr lang="nb-NO" b="1" dirty="0" smtClean="0">
                <a:solidFill>
                  <a:srgbClr val="808000"/>
                </a:solidFill>
              </a:rPr>
              <a:t>?</a:t>
            </a:r>
            <a:endParaRPr lang="nb-NO" dirty="0">
              <a:solidFill>
                <a:srgbClr val="808000"/>
              </a:solidFill>
            </a:endParaRPr>
          </a:p>
        </p:txBody>
      </p:sp>
      <p:sp>
        <p:nvSpPr>
          <p:cNvPr id="3" name="Plassholder for innhold 2"/>
          <p:cNvSpPr>
            <a:spLocks noGrp="1"/>
          </p:cNvSpPr>
          <p:nvPr>
            <p:ph idx="1"/>
          </p:nvPr>
        </p:nvSpPr>
        <p:spPr/>
        <p:txBody>
          <a:bodyPr/>
          <a:lstStyle/>
          <a:p>
            <a:pPr marL="0" indent="0">
              <a:buNone/>
            </a:pPr>
            <a:endParaRPr lang="nb-NO" dirty="0"/>
          </a:p>
          <a:p>
            <a:r>
              <a:rPr lang="nb-NO" dirty="0" smtClean="0">
                <a:solidFill>
                  <a:schemeClr val="tx1"/>
                </a:solidFill>
              </a:rPr>
              <a:t>Medieproduksjon og kreativt prosjektarbeid</a:t>
            </a:r>
          </a:p>
          <a:p>
            <a:r>
              <a:rPr lang="nb-NO" dirty="0" smtClean="0">
                <a:solidFill>
                  <a:schemeClr val="tx1"/>
                </a:solidFill>
              </a:rPr>
              <a:t>«Andre typer» lærere og arbeidsmåter</a:t>
            </a:r>
          </a:p>
          <a:p>
            <a:r>
              <a:rPr lang="nb-NO" dirty="0" smtClean="0">
                <a:solidFill>
                  <a:schemeClr val="tx1"/>
                </a:solidFill>
              </a:rPr>
              <a:t>Nærhet til og relevans for arbeidslivet</a:t>
            </a:r>
          </a:p>
          <a:p>
            <a:r>
              <a:rPr lang="nb-NO" dirty="0" smtClean="0">
                <a:solidFill>
                  <a:schemeClr val="tx1"/>
                </a:solidFill>
              </a:rPr>
              <a:t>Interessant vei til studiekompetanse</a:t>
            </a:r>
          </a:p>
          <a:p>
            <a:pPr marL="0" indent="0">
              <a:buNone/>
            </a:pPr>
            <a:endParaRPr lang="nb-NO" b="1" dirty="0" smtClean="0">
              <a:solidFill>
                <a:srgbClr val="808000"/>
              </a:solidFill>
            </a:endParaRPr>
          </a:p>
          <a:p>
            <a:pPr marL="0" indent="0">
              <a:buNone/>
            </a:pPr>
            <a:endParaRPr lang="nb-NO" dirty="0" smtClean="0"/>
          </a:p>
        </p:txBody>
      </p:sp>
    </p:spTree>
    <p:extLst>
      <p:ext uri="{BB962C8B-B14F-4D97-AF65-F5344CB8AC3E}">
        <p14:creationId xmlns:p14="http://schemas.microsoft.com/office/powerpoint/2010/main" val="6290886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67544" y="332656"/>
            <a:ext cx="7948613" cy="1451248"/>
          </a:xfrm>
        </p:spPr>
        <p:txBody>
          <a:bodyPr/>
          <a:lstStyle/>
          <a:p>
            <a:r>
              <a:rPr lang="nb-NO" b="1" dirty="0">
                <a:solidFill>
                  <a:srgbClr val="808000"/>
                </a:solidFill>
              </a:rPr>
              <a:t>Hvordan tenker elevene MK inn i sitt utdanningsløp?</a:t>
            </a:r>
          </a:p>
        </p:txBody>
      </p:sp>
      <p:sp>
        <p:nvSpPr>
          <p:cNvPr id="3" name="Plassholder for innhold 2"/>
          <p:cNvSpPr>
            <a:spLocks noGrp="1"/>
          </p:cNvSpPr>
          <p:nvPr>
            <p:ph idx="1"/>
          </p:nvPr>
        </p:nvSpPr>
        <p:spPr/>
        <p:txBody>
          <a:bodyPr/>
          <a:lstStyle/>
          <a:p>
            <a:r>
              <a:rPr lang="nb-NO" b="1" dirty="0" smtClean="0">
                <a:solidFill>
                  <a:schemeClr val="tx1"/>
                </a:solidFill>
              </a:rPr>
              <a:t>95% hadde MK som førstevalg</a:t>
            </a:r>
          </a:p>
          <a:p>
            <a:r>
              <a:rPr lang="nb-NO" b="1" dirty="0" smtClean="0">
                <a:solidFill>
                  <a:schemeClr val="tx1"/>
                </a:solidFill>
              </a:rPr>
              <a:t>30% oppgir ønske om å jobbe i mediebransjen som viktigste grunn til valg av MK</a:t>
            </a:r>
          </a:p>
          <a:p>
            <a:r>
              <a:rPr lang="nb-NO" b="1" dirty="0" smtClean="0">
                <a:solidFill>
                  <a:schemeClr val="tx1"/>
                </a:solidFill>
              </a:rPr>
              <a:t>Hva vil de gjøre (rett) etter MK?</a:t>
            </a:r>
          </a:p>
          <a:p>
            <a:pPr lvl="1"/>
            <a:r>
              <a:rPr lang="nb-NO" b="1" dirty="0" smtClean="0">
                <a:solidFill>
                  <a:schemeClr val="tx1"/>
                </a:solidFill>
                <a:latin typeface="+mj-lt"/>
              </a:rPr>
              <a:t>36% jobbe i media eller studere mediefag</a:t>
            </a:r>
          </a:p>
          <a:p>
            <a:pPr lvl="1"/>
            <a:r>
              <a:rPr lang="nb-NO" b="1" dirty="0" smtClean="0">
                <a:latin typeface="+mj-lt"/>
              </a:rPr>
              <a:t>37% studere noe annet</a:t>
            </a:r>
          </a:p>
          <a:p>
            <a:pPr lvl="1"/>
            <a:r>
              <a:rPr lang="nb-NO" b="1" dirty="0" smtClean="0">
                <a:latin typeface="+mj-lt"/>
              </a:rPr>
              <a:t>27</a:t>
            </a:r>
            <a:r>
              <a:rPr lang="nb-NO" b="1" dirty="0" smtClean="0">
                <a:solidFill>
                  <a:schemeClr val="tx1"/>
                </a:solidFill>
                <a:latin typeface="+mj-lt"/>
              </a:rPr>
              <a:t> % vet ikke eller vil jobbe med noe annet</a:t>
            </a:r>
          </a:p>
          <a:p>
            <a:pPr marL="0" indent="0">
              <a:buNone/>
            </a:pPr>
            <a:r>
              <a:rPr lang="nb-NO" b="1" dirty="0" smtClean="0"/>
              <a:t>MEN: Vi vet ikke hva de faktisk </a:t>
            </a:r>
            <a:r>
              <a:rPr lang="nb-NO" b="1" u="sng" dirty="0" smtClean="0"/>
              <a:t>gjør</a:t>
            </a:r>
            <a:r>
              <a:rPr lang="nb-NO" b="1" dirty="0" smtClean="0"/>
              <a:t> etter </a:t>
            </a:r>
            <a:r>
              <a:rPr lang="nb-NO" b="1" dirty="0" err="1" smtClean="0"/>
              <a:t>vgs</a:t>
            </a:r>
            <a:r>
              <a:rPr lang="nb-NO" b="1" dirty="0" smtClean="0"/>
              <a:t> eller tre år seinere</a:t>
            </a:r>
          </a:p>
        </p:txBody>
      </p:sp>
    </p:spTree>
    <p:extLst>
      <p:ext uri="{BB962C8B-B14F-4D97-AF65-F5344CB8AC3E}">
        <p14:creationId xmlns:p14="http://schemas.microsoft.com/office/powerpoint/2010/main" val="6445485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Penselstrøk">
  <a:themeElements>
    <a:clrScheme name="">
      <a:dk1>
        <a:srgbClr val="000000"/>
      </a:dk1>
      <a:lt1>
        <a:srgbClr val="FFFFFF"/>
      </a:lt1>
      <a:dk2>
        <a:srgbClr val="000000"/>
      </a:dk2>
      <a:lt2>
        <a:srgbClr val="5E574E"/>
      </a:lt2>
      <a:accent1>
        <a:srgbClr val="FF6600"/>
      </a:accent1>
      <a:accent2>
        <a:srgbClr val="336600"/>
      </a:accent2>
      <a:accent3>
        <a:srgbClr val="FFFFFF"/>
      </a:accent3>
      <a:accent4>
        <a:srgbClr val="000000"/>
      </a:accent4>
      <a:accent5>
        <a:srgbClr val="FFB8AA"/>
      </a:accent5>
      <a:accent6>
        <a:srgbClr val="2D5C00"/>
      </a:accent6>
      <a:hlink>
        <a:srgbClr val="996633"/>
      </a:hlink>
      <a:folHlink>
        <a:srgbClr val="808000"/>
      </a:folHlink>
    </a:clrScheme>
    <a:fontScheme name="Penselstrøk">
      <a:majorFont>
        <a:latin typeface="Quadraat-Regular"/>
        <a:ea typeface=""/>
        <a:cs typeface=""/>
      </a:majorFont>
      <a:minorFont>
        <a:latin typeface="Quadraat-Ital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2057400" marR="0" indent="-228600" algn="just" defTabSz="914400" rtl="0" eaLnBrk="0" fontAlgn="base" latinLnBrk="0" hangingPunct="0">
          <a:lnSpc>
            <a:spcPct val="90000"/>
          </a:lnSpc>
          <a:spcBef>
            <a:spcPct val="20000"/>
          </a:spcBef>
          <a:spcAft>
            <a:spcPct val="0"/>
          </a:spcAft>
          <a:buClr>
            <a:srgbClr val="DDDDDD"/>
          </a:buClr>
          <a:buSzTx/>
          <a:buFontTx/>
          <a:buChar char="•"/>
          <a:tabLst/>
          <a:defRPr kumimoji="1" lang="nb-NO" sz="1400" b="0" i="0" u="none" strike="noStrike" cap="none" normalizeH="0" baseline="0" smtClean="0">
            <a:ln>
              <a:noFill/>
            </a:ln>
            <a:solidFill>
              <a:schemeClr val="tx1"/>
            </a:solidFill>
            <a:effectLst/>
            <a:latin typeface="TektoMM_240 RG 564 NO" pitchFamily="34" charset="0"/>
            <a:cs typeface="Times New Roman"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2057400" marR="0" indent="-228600" algn="just" defTabSz="914400" rtl="0" eaLnBrk="0" fontAlgn="base" latinLnBrk="0" hangingPunct="0">
          <a:lnSpc>
            <a:spcPct val="90000"/>
          </a:lnSpc>
          <a:spcBef>
            <a:spcPct val="20000"/>
          </a:spcBef>
          <a:spcAft>
            <a:spcPct val="0"/>
          </a:spcAft>
          <a:buClr>
            <a:srgbClr val="DDDDDD"/>
          </a:buClr>
          <a:buSzTx/>
          <a:buFontTx/>
          <a:buChar char="•"/>
          <a:tabLst/>
          <a:defRPr kumimoji="1" lang="nb-NO" sz="1400" b="0" i="0" u="none" strike="noStrike" cap="none" normalizeH="0" baseline="0" smtClean="0">
            <a:ln>
              <a:noFill/>
            </a:ln>
            <a:solidFill>
              <a:schemeClr val="tx1"/>
            </a:solidFill>
            <a:effectLst/>
            <a:latin typeface="TektoMM_240 RG 564 NO" pitchFamily="34" charset="0"/>
            <a:cs typeface="Times New Roman" pitchFamily="18" charset="0"/>
          </a:defRPr>
        </a:defPPr>
      </a:lstStyle>
    </a:lnDef>
  </a:objectDefaults>
  <a:extraClrSchemeLst>
    <a:extraClrScheme>
      <a:clrScheme name="Penselstrøk 1">
        <a:dk1>
          <a:srgbClr val="5E574E"/>
        </a:dk1>
        <a:lt1>
          <a:srgbClr val="FFFFCC"/>
        </a:lt1>
        <a:dk2>
          <a:srgbClr val="000000"/>
        </a:dk2>
        <a:lt2>
          <a:srgbClr val="FFCC00"/>
        </a:lt2>
        <a:accent1>
          <a:srgbClr val="CC9900"/>
        </a:accent1>
        <a:accent2>
          <a:srgbClr val="FF6600"/>
        </a:accent2>
        <a:accent3>
          <a:srgbClr val="AAAAAA"/>
        </a:accent3>
        <a:accent4>
          <a:srgbClr val="DADAAE"/>
        </a:accent4>
        <a:accent5>
          <a:srgbClr val="E2CAAA"/>
        </a:accent5>
        <a:accent6>
          <a:srgbClr val="E75C00"/>
        </a:accent6>
        <a:hlink>
          <a:srgbClr val="FF0000"/>
        </a:hlink>
        <a:folHlink>
          <a:srgbClr val="FFFFCC"/>
        </a:folHlink>
      </a:clrScheme>
      <a:clrMap bg1="dk2" tx1="lt1" bg2="dk1" tx2="lt2" accent1="accent1" accent2="accent2" accent3="accent3" accent4="accent4" accent5="accent5" accent6="accent6" hlink="hlink" folHlink="folHlink"/>
    </a:extraClrScheme>
    <a:extraClrScheme>
      <a:clrScheme name="Penselstrøk 2">
        <a:dk1>
          <a:srgbClr val="000000"/>
        </a:dk1>
        <a:lt1>
          <a:srgbClr val="FFFFFF"/>
        </a:lt1>
        <a:dk2>
          <a:srgbClr val="0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996633"/>
        </a:hlink>
        <a:folHlink>
          <a:srgbClr val="808000"/>
        </a:folHlink>
      </a:clrScheme>
      <a:clrMap bg1="lt1" tx1="dk1" bg2="lt2" tx2="dk2" accent1="accent1" accent2="accent2" accent3="accent3" accent4="accent4" accent5="accent5" accent6="accent6" hlink="hlink" folHlink="folHlink"/>
    </a:extraClrScheme>
    <a:extraClrScheme>
      <a:clrScheme name="Penselstrøk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enselstrøk 4">
        <a:dk1>
          <a:srgbClr val="000000"/>
        </a:dk1>
        <a:lt1>
          <a:srgbClr val="FFFFFF"/>
        </a:lt1>
        <a:dk2>
          <a:srgbClr val="8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FF0000"/>
        </a:hlink>
        <a:folHlink>
          <a:srgbClr val="FFFFCC"/>
        </a:folHlink>
      </a:clrScheme>
      <a:clrMap bg1="lt1" tx1="dk1" bg2="lt2" tx2="dk2" accent1="accent1" accent2="accent2" accent3="accent3" accent4="accent4" accent5="accent5" accent6="accent6" hlink="hlink" folHlink="folHlink"/>
    </a:extraClrScheme>
    <a:extraClrScheme>
      <a:clrScheme name="Penselstrøk 5">
        <a:dk1>
          <a:srgbClr val="000066"/>
        </a:dk1>
        <a:lt1>
          <a:srgbClr val="FFFFFF"/>
        </a:lt1>
        <a:dk2>
          <a:srgbClr val="0000FF"/>
        </a:dk2>
        <a:lt2>
          <a:srgbClr val="000000"/>
        </a:lt2>
        <a:accent1>
          <a:srgbClr val="0066FF"/>
        </a:accent1>
        <a:accent2>
          <a:srgbClr val="33CCCC"/>
        </a:accent2>
        <a:accent3>
          <a:srgbClr val="FFFFFF"/>
        </a:accent3>
        <a:accent4>
          <a:srgbClr val="000056"/>
        </a:accent4>
        <a:accent5>
          <a:srgbClr val="AAB8FF"/>
        </a:accent5>
        <a:accent6>
          <a:srgbClr val="2DB9B9"/>
        </a:accent6>
        <a:hlink>
          <a:srgbClr val="FF00FF"/>
        </a:hlink>
        <a:folHlink>
          <a:srgbClr val="9933FF"/>
        </a:folHlink>
      </a:clrScheme>
      <a:clrMap bg1="lt1" tx1="dk1" bg2="lt2" tx2="dk2" accent1="accent1" accent2="accent2" accent3="accent3" accent4="accent4" accent5="accent5" accent6="accent6" hlink="hlink" folHlink="folHlink"/>
    </a:extraClrScheme>
    <a:extraClrScheme>
      <a:clrScheme name="Penselstrøk 6">
        <a:dk1>
          <a:srgbClr val="000000"/>
        </a:dk1>
        <a:lt1>
          <a:srgbClr val="FFFFFF"/>
        </a:lt1>
        <a:dk2>
          <a:srgbClr val="000066"/>
        </a:dk2>
        <a:lt2>
          <a:srgbClr val="FFCC00"/>
        </a:lt2>
        <a:accent1>
          <a:srgbClr val="0066FF"/>
        </a:accent1>
        <a:accent2>
          <a:srgbClr val="33CCCC"/>
        </a:accent2>
        <a:accent3>
          <a:srgbClr val="AAAAB8"/>
        </a:accent3>
        <a:accent4>
          <a:srgbClr val="DADADA"/>
        </a:accent4>
        <a:accent5>
          <a:srgbClr val="AAB8FF"/>
        </a:accent5>
        <a:accent6>
          <a:srgbClr val="2DB9B9"/>
        </a:accent6>
        <a:hlink>
          <a:srgbClr val="FF00FF"/>
        </a:hlink>
        <a:folHlink>
          <a:srgbClr val="9933FF"/>
        </a:folHlink>
      </a:clrScheme>
      <a:clrMap bg1="dk2" tx1="lt1" bg2="dk1" tx2="lt2" accent1="accent1" accent2="accent2" accent3="accent3" accent4="accent4" accent5="accent5" accent6="accent6" hlink="hlink" folHlink="folHlink"/>
    </a:extraClrScheme>
    <a:extraClrScheme>
      <a:clrScheme name="Penselstrøk 7">
        <a:dk1>
          <a:srgbClr val="5E574E"/>
        </a:dk1>
        <a:lt1>
          <a:srgbClr val="FFFFCC"/>
        </a:lt1>
        <a:dk2>
          <a:srgbClr val="800000"/>
        </a:dk2>
        <a:lt2>
          <a:srgbClr val="FFCC00"/>
        </a:lt2>
        <a:accent1>
          <a:srgbClr val="CC9900"/>
        </a:accent1>
        <a:accent2>
          <a:srgbClr val="FF6600"/>
        </a:accent2>
        <a:accent3>
          <a:srgbClr val="C0AAAA"/>
        </a:accent3>
        <a:accent4>
          <a:srgbClr val="DADAAE"/>
        </a:accent4>
        <a:accent5>
          <a:srgbClr val="E2CAAA"/>
        </a:accent5>
        <a:accent6>
          <a:srgbClr val="E75C00"/>
        </a:accent6>
        <a:hlink>
          <a:srgbClr val="FF0000"/>
        </a:hlink>
        <a:folHlink>
          <a:srgbClr val="FFFFCC"/>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7432</TotalTime>
  <Words>5045</Words>
  <Application>Microsoft Office PowerPoint</Application>
  <PresentationFormat>Skjermfremvisning (4:3)</PresentationFormat>
  <Paragraphs>588</Paragraphs>
  <Slides>41</Slides>
  <Notes>38</Notes>
  <HiddenSlides>0</HiddenSlides>
  <MMClips>0</MMClips>
  <ScaleCrop>false</ScaleCrop>
  <HeadingPairs>
    <vt:vector size="6" baseType="variant">
      <vt:variant>
        <vt:lpstr>Tema</vt:lpstr>
      </vt:variant>
      <vt:variant>
        <vt:i4>1</vt:i4>
      </vt:variant>
      <vt:variant>
        <vt:lpstr>Innebygde OLE-servere</vt:lpstr>
      </vt:variant>
      <vt:variant>
        <vt:i4>1</vt:i4>
      </vt:variant>
      <vt:variant>
        <vt:lpstr>Lysbildetitler</vt:lpstr>
      </vt:variant>
      <vt:variant>
        <vt:i4>41</vt:i4>
      </vt:variant>
    </vt:vector>
  </HeadingPairs>
  <TitlesOfParts>
    <vt:vector size="43" baseType="lpstr">
      <vt:lpstr>Penselstrøk</vt:lpstr>
      <vt:lpstr>Image</vt:lpstr>
      <vt:lpstr>  </vt:lpstr>
      <vt:lpstr>Kristin Halvorsen, presentasjonen av St.m. 20, 15.mars:</vt:lpstr>
      <vt:lpstr>Eneste forskningsreferanse i stm. 20 om MK: Vibe m.fl. 2012</vt:lpstr>
      <vt:lpstr>Eneste forskningsreferanse i stm. 20 om MK: Vibe m.fl. 2012</vt:lpstr>
      <vt:lpstr>Hva er interessant med MK?</vt:lpstr>
      <vt:lpstr>Våre undersøkelser:</vt:lpstr>
      <vt:lpstr>Våre undersøkelser:</vt:lpstr>
      <vt:lpstr>Hva gjør MK interessant for elevene?</vt:lpstr>
      <vt:lpstr>Hvordan tenker elevene MK inn i sitt utdanningsløp?</vt:lpstr>
      <vt:lpstr>Hvordan er MK organisert?</vt:lpstr>
      <vt:lpstr>Hvordan er MK som læringsarena?</vt:lpstr>
      <vt:lpstr>Hvordan er MK som læringsarena?</vt:lpstr>
      <vt:lpstr>Opplevd samfunnsnyttig kompetanse etter MK?</vt:lpstr>
      <vt:lpstr>PowerPoint-presentasjon</vt:lpstr>
      <vt:lpstr>Før Kunnskapsløftet:</vt:lpstr>
      <vt:lpstr>Hva er et kunnskapsdrevet samfunn?</vt:lpstr>
      <vt:lpstr>Kunnskapsdrevet = skapende</vt:lpstr>
      <vt:lpstr>Hvordan skaper man skapende mennesker?</vt:lpstr>
      <vt:lpstr>Hva sier forskerne i evalueringene av Kunnskapsløftet?</vt:lpstr>
      <vt:lpstr>Hva sier forskerne i evalueringene av Kunnskapsløftet?</vt:lpstr>
      <vt:lpstr>Hva sier andre utdanningsforskere?</vt:lpstr>
      <vt:lpstr>Hva sier andre utdanningsforskere?</vt:lpstr>
      <vt:lpstr>EU og UNESCO – kreativ og kritisk mediekompetanse som kjernekompetanse for framtidas borgere</vt:lpstr>
      <vt:lpstr>Stortingsmelding 20:</vt:lpstr>
      <vt:lpstr>Stortingsmelding 20:</vt:lpstr>
      <vt:lpstr>Stortingsmelding 20:</vt:lpstr>
      <vt:lpstr>Stortingsmelding 20:</vt:lpstr>
      <vt:lpstr>Hva er egentlig problemet med MK?</vt:lpstr>
      <vt:lpstr>Hva er egentlig problemet med MK?</vt:lpstr>
      <vt:lpstr>Hva er egentlig problemet med MK?</vt:lpstr>
      <vt:lpstr>Hva er egentlig problemet med MK?</vt:lpstr>
      <vt:lpstr>Takk for oppmerksomheten!</vt:lpstr>
      <vt:lpstr>Stortingsmelding 20</vt:lpstr>
      <vt:lpstr>Stortingsmelding 20</vt:lpstr>
      <vt:lpstr>Stortingsmelding 20</vt:lpstr>
      <vt:lpstr>Stortingsmelding 20</vt:lpstr>
      <vt:lpstr>Stortingsmelding 20</vt:lpstr>
      <vt:lpstr>Stortingsmelding 20</vt:lpstr>
      <vt:lpstr>Hva kan vi lære av MK?</vt:lpstr>
      <vt:lpstr>Hva kan vi lære av MK?</vt:lpstr>
      <vt:lpstr>Hvor skal MK? Før 15.mars:</vt:lpstr>
    </vt:vector>
  </TitlesOfParts>
  <Company>Høgskulen i Volda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Lærarrolla i høgskulen – forventningar og realitetar</dc:title>
  <dc:creator>shamdam</dc:creator>
  <cp:lastModifiedBy>Gjest</cp:lastModifiedBy>
  <cp:revision>233</cp:revision>
  <cp:lastPrinted>2013-04-18T13:50:33Z</cp:lastPrinted>
  <dcterms:created xsi:type="dcterms:W3CDTF">2006-03-22T12:34:32Z</dcterms:created>
  <dcterms:modified xsi:type="dcterms:W3CDTF">2013-05-08T14:59:21Z</dcterms:modified>
</cp:coreProperties>
</file>